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75" r:id="rId6"/>
    <p:sldId id="276" r:id="rId7"/>
    <p:sldId id="281" r:id="rId8"/>
    <p:sldId id="256" r:id="rId9"/>
    <p:sldId id="269" r:id="rId10"/>
    <p:sldId id="262" r:id="rId11"/>
    <p:sldId id="287" r:id="rId12"/>
    <p:sldId id="291" r:id="rId13"/>
    <p:sldId id="288" r:id="rId14"/>
    <p:sldId id="289" r:id="rId15"/>
    <p:sldId id="290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96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6EB25-AF62-4AB3-86FA-8C128F5DD669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379E-1116-4F94-9FFE-B70EC63DD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0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5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7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8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137EBA-AA76-4BDA-A847-621C61E2CBA3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E243966-079E-4AEA-9696-118E90CFFA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1486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Нефтегазовое машиностроение в Тюменской области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5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79512" y="1052736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-5400000">
            <a:off x="-319376" y="1873266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484800"/>
            <a:ext cx="7176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Инвестирование в строительство завода по производству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высокотехнологичной трубопроводной арматуры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67876" y="1276172"/>
            <a:ext cx="6052396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4F271C"/>
              </a:buClr>
            </a:pP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-В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связи с текущими государственными мерами по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импортазмещению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продукции для нефтегазового сектора, наличием обширной научно-технической базы, близостью нефтегазовых промыслов и удобным  географическим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положением  на территории Тюменской области 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актуально производство высокотехнологичной трубопроводной арматуры, а именно: клапанов, кранов шаровых различных диаметров, регулирующей арматуры, задвижек, регуляторов давления и т.д.</a:t>
            </a:r>
          </a:p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79" y="855020"/>
            <a:ext cx="1206321" cy="9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99" y="2241600"/>
            <a:ext cx="1810645" cy="10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5275"/>
            <a:ext cx="790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523" y="2944380"/>
            <a:ext cx="6476139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- Доля импорта данной продукции в РФ составляет – 56%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3683" y="3456261"/>
            <a:ext cx="7132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Инвестирование в строительство завода по производству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контрольно-измерительных приборов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3683" y="4102592"/>
            <a:ext cx="6484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4F271C"/>
              </a:buClr>
            </a:pP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связи с текущими государственными мерами по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импортазмещению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продукции для нефтегазового сектора, наличием обширной научно-технической базы, близостью нефтегазовых промыслов и удобным  географическим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положением  на территории Тюменской области 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актуально производство высокотехнологичных контрольно-измерительных приборов, а именно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расходомеры, счетчики, хроматографы, калибраторы, манометры, анализаторы, измерители влажности и т.д.  </a:t>
            </a:r>
          </a:p>
          <a:p>
            <a:pPr lvl="0" eaLnBrk="0" fontAlgn="base" hangingPunct="0">
              <a:spcAft>
                <a:spcPct val="0"/>
              </a:spcAft>
              <a:buClr>
                <a:srgbClr val="4F271C"/>
              </a:buClr>
            </a:pPr>
            <a:endParaRPr lang="ru-RU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96" y="3792591"/>
            <a:ext cx="1315733" cy="13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78" y="5042482"/>
            <a:ext cx="1608556" cy="12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179512" y="3779426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-5400000">
            <a:off x="-297563" y="4575500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79512" y="1052736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-5400000">
            <a:off x="-319376" y="1873266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79512" y="3779426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-5400000">
            <a:off x="-297563" y="4575500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76470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серийного производства насосных штанг, применяемых при добыче нефти скважинными штанговыми насосными установками</a:t>
            </a:r>
          </a:p>
        </p:txBody>
      </p:sp>
      <p:pic>
        <p:nvPicPr>
          <p:cNvPr id="18" name="Picture 3" descr="C:\Users\Ирина\Desktop\Инвестпредложение нефтегазовое машиностроение\фото\shtangi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96752"/>
            <a:ext cx="2313260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4121590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производства </a:t>
            </a:r>
            <a:r>
              <a:rPr lang="ru-RU" dirty="0" err="1" smtClean="0"/>
              <a:t>противовыбросного</a:t>
            </a:r>
            <a:endParaRPr lang="ru-RU" dirty="0"/>
          </a:p>
          <a:p>
            <a:r>
              <a:rPr lang="ru-RU" dirty="0"/>
              <a:t>оборудования, предназначенного для </a:t>
            </a:r>
            <a:endParaRPr lang="ru-RU" dirty="0" smtClean="0"/>
          </a:p>
          <a:p>
            <a:r>
              <a:rPr lang="ru-RU" dirty="0" smtClean="0"/>
              <a:t>герметизации устья </a:t>
            </a:r>
            <a:r>
              <a:rPr lang="ru-RU" dirty="0"/>
              <a:t>нефтяных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газовых скважин в процессе </a:t>
            </a:r>
            <a:r>
              <a:rPr lang="ru-RU" dirty="0" smtClean="0"/>
              <a:t>их </a:t>
            </a:r>
          </a:p>
          <a:p>
            <a:r>
              <a:rPr lang="ru-RU" dirty="0" smtClean="0"/>
              <a:t>строительства </a:t>
            </a:r>
            <a:r>
              <a:rPr lang="ru-RU" dirty="0"/>
              <a:t>и ремонта</a:t>
            </a:r>
          </a:p>
        </p:txBody>
      </p:sp>
      <p:pic>
        <p:nvPicPr>
          <p:cNvPr id="21" name="Picture 2" descr="C:\Users\Ирина\Desktop\Инвестпредложение нефтегазовое машиностроение\фото\Blow_out_preventor-it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819" y="4121590"/>
            <a:ext cx="2412776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1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325526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Площадки для размещения производств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3225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5638800" cy="47136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Индустриальные парки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0800000">
            <a:off x="-16320" y="1276969"/>
            <a:ext cx="1000364" cy="642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99"/>
          <p:cNvGrpSpPr/>
          <p:nvPr/>
        </p:nvGrpSpPr>
        <p:grpSpPr>
          <a:xfrm>
            <a:off x="712330" y="1016486"/>
            <a:ext cx="3802520" cy="903325"/>
            <a:chOff x="712330" y="1117961"/>
            <a:chExt cx="4030913" cy="872857"/>
          </a:xfrm>
        </p:grpSpPr>
        <p:grpSp>
          <p:nvGrpSpPr>
            <p:cNvPr id="6" name="Group 36"/>
            <p:cNvGrpSpPr/>
            <p:nvPr/>
          </p:nvGrpSpPr>
          <p:grpSpPr>
            <a:xfrm rot="10800000">
              <a:off x="712331" y="1117961"/>
              <a:ext cx="4030912" cy="677493"/>
              <a:chOff x="3074218" y="2072213"/>
              <a:chExt cx="4030912" cy="1017999"/>
            </a:xfrm>
            <a:solidFill>
              <a:schemeClr val="accent1"/>
            </a:solidFill>
          </p:grpSpPr>
          <p:sp>
            <p:nvSpPr>
              <p:cNvPr id="35" name="Notched Right Arrow 34"/>
              <p:cNvSpPr/>
              <p:nvPr/>
            </p:nvSpPr>
            <p:spPr>
              <a:xfrm>
                <a:off x="3074218" y="2072213"/>
                <a:ext cx="2878772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ight Triangle 38"/>
            <p:cNvSpPr/>
            <p:nvPr/>
          </p:nvSpPr>
          <p:spPr>
            <a:xfrm rot="10800000">
              <a:off x="712330" y="1788667"/>
              <a:ext cx="288033" cy="202151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>
            <a:off x="-16321" y="4119496"/>
            <a:ext cx="1000364" cy="642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00"/>
          <p:cNvGrpSpPr/>
          <p:nvPr/>
        </p:nvGrpSpPr>
        <p:grpSpPr>
          <a:xfrm>
            <a:off x="712330" y="3859011"/>
            <a:ext cx="3802521" cy="903325"/>
            <a:chOff x="712330" y="2034922"/>
            <a:chExt cx="4030913" cy="872857"/>
          </a:xfrm>
        </p:grpSpPr>
        <p:grpSp>
          <p:nvGrpSpPr>
            <p:cNvPr id="8" name="Group 42"/>
            <p:cNvGrpSpPr/>
            <p:nvPr/>
          </p:nvGrpSpPr>
          <p:grpSpPr>
            <a:xfrm rot="10800000">
              <a:off x="712331" y="2034922"/>
              <a:ext cx="4030912" cy="677493"/>
              <a:chOff x="3074218" y="2072213"/>
              <a:chExt cx="4030912" cy="1017999"/>
            </a:xfrm>
            <a:solidFill>
              <a:schemeClr val="accent3"/>
            </a:solidFill>
          </p:grpSpPr>
          <p:sp>
            <p:nvSpPr>
              <p:cNvPr id="45" name="Notched Right Arrow 44"/>
              <p:cNvSpPr/>
              <p:nvPr/>
            </p:nvSpPr>
            <p:spPr>
              <a:xfrm>
                <a:off x="3074218" y="2072213"/>
                <a:ext cx="2878772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Right Triangle 43"/>
            <p:cNvSpPr/>
            <p:nvPr/>
          </p:nvSpPr>
          <p:spPr>
            <a:xfrm rot="10800000">
              <a:off x="712330" y="2705628"/>
              <a:ext cx="288033" cy="202151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 rot="10800000">
            <a:off x="-16323" y="5643245"/>
            <a:ext cx="1000364" cy="5289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2"/>
          <p:cNvGrpSpPr/>
          <p:nvPr/>
        </p:nvGrpSpPr>
        <p:grpSpPr>
          <a:xfrm>
            <a:off x="712330" y="5353764"/>
            <a:ext cx="3802523" cy="818432"/>
            <a:chOff x="712327" y="3868844"/>
            <a:chExt cx="4030916" cy="923931"/>
          </a:xfrm>
        </p:grpSpPr>
        <p:grpSp>
          <p:nvGrpSpPr>
            <p:cNvPr id="12" name="Group 54"/>
            <p:cNvGrpSpPr/>
            <p:nvPr/>
          </p:nvGrpSpPr>
          <p:grpSpPr>
            <a:xfrm rot="10800000">
              <a:off x="712331" y="3868844"/>
              <a:ext cx="4030912" cy="677493"/>
              <a:chOff x="3074218" y="2072213"/>
              <a:chExt cx="4030912" cy="1017999"/>
            </a:xfrm>
            <a:solidFill>
              <a:schemeClr val="accent6"/>
            </a:solidFill>
          </p:grpSpPr>
          <p:sp>
            <p:nvSpPr>
              <p:cNvPr id="57" name="Notched Right Arrow 56"/>
              <p:cNvSpPr/>
              <p:nvPr/>
            </p:nvSpPr>
            <p:spPr>
              <a:xfrm>
                <a:off x="3074218" y="2072213"/>
                <a:ext cx="2878772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Right Triangle 55"/>
            <p:cNvSpPr/>
            <p:nvPr/>
          </p:nvSpPr>
          <p:spPr>
            <a:xfrm rot="10800000">
              <a:off x="712327" y="4539549"/>
              <a:ext cx="288033" cy="253226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Freeform 124"/>
          <p:cNvSpPr>
            <a:spLocks noEditPoints="1"/>
          </p:cNvSpPr>
          <p:nvPr/>
        </p:nvSpPr>
        <p:spPr bwMode="auto">
          <a:xfrm>
            <a:off x="802660" y="5453037"/>
            <a:ext cx="423646" cy="380417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000364" y="2153723"/>
            <a:ext cx="3646287" cy="14034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Готовая площадка с подведенной инфраструктурой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b="1" dirty="0" smtClean="0">
                <a:solidFill>
                  <a:schemeClr val="accent1"/>
                </a:solidFill>
              </a:rPr>
              <a:t>Понятная система арендных ставок и выкупной стоимости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организации кластеров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b="1" dirty="0" smtClean="0">
                <a:solidFill>
                  <a:schemeClr val="accent1"/>
                </a:solidFill>
              </a:rPr>
              <a:t>Единая управляющая компания, оказывающая комплексные услуги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Text Placeholder 3"/>
          <p:cNvSpPr txBox="1">
            <a:spLocks/>
          </p:cNvSpPr>
          <p:nvPr/>
        </p:nvSpPr>
        <p:spPr>
          <a:xfrm>
            <a:off x="1000364" y="4714422"/>
            <a:ext cx="3514486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Автоматические</a:t>
            </a:r>
            <a:r>
              <a:rPr kumimoji="0" lang="ru-RU" sz="1200" b="1" i="0" u="none" strike="noStrike" kern="1200" cap="none" spc="0" normalizeH="0" noProof="0" dirty="0" smtClean="0"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льготы по региональным налогам для резидентов ЗЭР</a:t>
            </a:r>
            <a:endParaRPr kumimoji="0" lang="en-US" sz="1200" b="1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" name="Text Placeholder 3"/>
          <p:cNvSpPr txBox="1">
            <a:spLocks/>
          </p:cNvSpPr>
          <p:nvPr/>
        </p:nvSpPr>
        <p:spPr>
          <a:xfrm>
            <a:off x="1000364" y="6040224"/>
            <a:ext cx="3646286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Возмещение в полном объеме ставки рефинансирования по договорам кредита, части стоимости предметов лизинга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" name="Рисунок 62" descr="для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50" y="1276969"/>
            <a:ext cx="4325900" cy="511047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226306" y="1106207"/>
            <a:ext cx="294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Индустриальный парк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6" name="Freeform 65"/>
          <p:cNvSpPr>
            <a:spLocks noEditPoints="1"/>
          </p:cNvSpPr>
          <p:nvPr/>
        </p:nvSpPr>
        <p:spPr bwMode="auto">
          <a:xfrm>
            <a:off x="788542" y="1106207"/>
            <a:ext cx="437765" cy="531879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137218" y="3791094"/>
            <a:ext cx="320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Зона экономического развития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8" name="Freeform 91"/>
          <p:cNvSpPr>
            <a:spLocks noEditPoints="1"/>
          </p:cNvSpPr>
          <p:nvPr/>
        </p:nvSpPr>
        <p:spPr bwMode="auto">
          <a:xfrm>
            <a:off x="774007" y="3915400"/>
            <a:ext cx="301533" cy="40818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397757" y="5397024"/>
            <a:ext cx="311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Финансовая поддержка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888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76"/>
          <p:cNvSpPr>
            <a:spLocks noChangeAspect="1"/>
          </p:cNvSpPr>
          <p:nvPr/>
        </p:nvSpPr>
        <p:spPr>
          <a:xfrm>
            <a:off x="2152507" y="1394476"/>
            <a:ext cx="748187" cy="96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28900" y="1249415"/>
            <a:ext cx="3981514" cy="522917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59" y="346118"/>
            <a:ext cx="5638800" cy="47136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Индустриальный парк «Боровский»</a:t>
            </a:r>
            <a:endParaRPr lang="en-US" dirty="0"/>
          </a:p>
        </p:txBody>
      </p:sp>
      <p:sp>
        <p:nvSpPr>
          <p:cNvPr id="12" name="Sev01"/>
          <p:cNvSpPr>
            <a:spLocks noChangeAspect="1"/>
          </p:cNvSpPr>
          <p:nvPr/>
        </p:nvSpPr>
        <p:spPr>
          <a:xfrm>
            <a:off x="2152506" y="1400227"/>
            <a:ext cx="722456" cy="9632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1745752" y="3254601"/>
            <a:ext cx="722456" cy="96327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2152506" y="5177029"/>
            <a:ext cx="722456" cy="96327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259909" y="1892814"/>
            <a:ext cx="1797683" cy="381345"/>
            <a:chOff x="539510" y="1997706"/>
            <a:chExt cx="2079646" cy="286009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 flipV="1">
            <a:off x="259909" y="3736238"/>
            <a:ext cx="1390375" cy="2117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4"/>
          <p:cNvGrpSpPr/>
          <p:nvPr/>
        </p:nvGrpSpPr>
        <p:grpSpPr>
          <a:xfrm flipV="1">
            <a:off x="259909" y="5383057"/>
            <a:ext cx="1797683" cy="381345"/>
            <a:chOff x="539510" y="1997706"/>
            <a:chExt cx="2079646" cy="286009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30829" y="1860868"/>
            <a:ext cx="1736501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Электроснабжение 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695" y="3421647"/>
            <a:ext cx="135075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Газоснабжение</a:t>
            </a:r>
            <a:endParaRPr lang="en-US" sz="1400" b="1" dirty="0" smtClean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247" y="4716947"/>
            <a:ext cx="197334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Водоснабжение/Водоотведение</a:t>
            </a:r>
            <a:endParaRPr lang="en-US" sz="1400" b="1" dirty="0" smtClean="0">
              <a:solidFill>
                <a:schemeClr val="accent3"/>
              </a:solidFill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 flipH="1">
            <a:off x="6300651" y="1400227"/>
            <a:ext cx="722456" cy="96327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 flipH="1">
            <a:off x="6805671" y="3254601"/>
            <a:ext cx="722456" cy="963272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3" name="Sev01"/>
          <p:cNvSpPr>
            <a:spLocks noChangeAspect="1"/>
          </p:cNvSpPr>
          <p:nvPr/>
        </p:nvSpPr>
        <p:spPr>
          <a:xfrm flipH="1">
            <a:off x="6300651" y="5177029"/>
            <a:ext cx="722456" cy="96327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8" name="Group 33"/>
          <p:cNvGrpSpPr/>
          <p:nvPr/>
        </p:nvGrpSpPr>
        <p:grpSpPr>
          <a:xfrm flipH="1">
            <a:off x="7120484" y="1916417"/>
            <a:ext cx="1772040" cy="381345"/>
            <a:chOff x="539510" y="1997706"/>
            <a:chExt cx="2079646" cy="28600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7649193" y="3738355"/>
            <a:ext cx="1264770" cy="0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37"/>
          <p:cNvGrpSpPr/>
          <p:nvPr/>
        </p:nvGrpSpPr>
        <p:grpSpPr>
          <a:xfrm flipH="1" flipV="1">
            <a:off x="7120483" y="5418992"/>
            <a:ext cx="1772040" cy="381345"/>
            <a:chOff x="539510" y="1997706"/>
            <a:chExt cx="2079646" cy="28600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 flipH="1">
            <a:off x="7524613" y="1879153"/>
            <a:ext cx="1301703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</a:rPr>
              <a:t>Аренда земли 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7641068" y="3157178"/>
            <a:ext cx="126477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</a:rPr>
              <a:t>Налог на имущество</a:t>
            </a:r>
            <a:endParaRPr lang="en-US" sz="1400" b="1" dirty="0" smtClean="0">
              <a:solidFill>
                <a:schemeClr val="accent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7356281" y="4791378"/>
            <a:ext cx="154052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Налог на прибыль</a:t>
            </a:r>
            <a:endParaRPr lang="en-US" sz="1400" b="1" dirty="0" smtClean="0">
              <a:solidFill>
                <a:schemeClr val="accent6"/>
              </a:solidFill>
            </a:endParaRPr>
          </a:p>
        </p:txBody>
      </p:sp>
      <p:sp>
        <p:nvSpPr>
          <p:cNvPr id="50" name="Freeform 103"/>
          <p:cNvSpPr>
            <a:spLocks noEditPoints="1"/>
          </p:cNvSpPr>
          <p:nvPr/>
        </p:nvSpPr>
        <p:spPr bwMode="auto">
          <a:xfrm>
            <a:off x="2327103" y="1555704"/>
            <a:ext cx="345642" cy="67421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91149" y="2360121"/>
            <a:ext cx="51379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2 МВт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7015" y="3751924"/>
            <a:ext cx="900888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380 м</a:t>
            </a:r>
            <a:r>
              <a:rPr lang="ru-RU" sz="1400" b="1" baseline="30000" dirty="0" smtClean="0">
                <a:solidFill>
                  <a:schemeClr val="accent2"/>
                </a:solidFill>
              </a:rPr>
              <a:t>3</a:t>
            </a:r>
            <a:r>
              <a:rPr lang="ru-RU" sz="1400" b="1" dirty="0" smtClean="0">
                <a:solidFill>
                  <a:schemeClr val="accent2"/>
                </a:solidFill>
              </a:rPr>
              <a:t>/час</a:t>
            </a:r>
            <a:endParaRPr lang="en-US" sz="1400" b="1" dirty="0" smtClean="0">
              <a:solidFill>
                <a:schemeClr val="accent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5374" y="5457097"/>
            <a:ext cx="1087413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150 м</a:t>
            </a:r>
            <a:r>
              <a:rPr lang="ru-RU" sz="1400" b="1" baseline="30000" dirty="0" smtClean="0">
                <a:solidFill>
                  <a:schemeClr val="accent3"/>
                </a:solidFill>
              </a:rPr>
              <a:t>3</a:t>
            </a:r>
            <a:r>
              <a:rPr lang="ru-RU" sz="1400" b="1" dirty="0" smtClean="0">
                <a:solidFill>
                  <a:schemeClr val="accent3"/>
                </a:solidFill>
              </a:rPr>
              <a:t>/сутки</a:t>
            </a:r>
            <a:endParaRPr lang="en-US" sz="1400" b="1" dirty="0" smtClean="0">
              <a:solidFill>
                <a:schemeClr val="accent3"/>
              </a:solidFill>
            </a:endParaRPr>
          </a:p>
        </p:txBody>
      </p:sp>
      <p:sp>
        <p:nvSpPr>
          <p:cNvPr id="57" name="Oval 88"/>
          <p:cNvSpPr>
            <a:spLocks noChangeAspect="1"/>
          </p:cNvSpPr>
          <p:nvPr/>
        </p:nvSpPr>
        <p:spPr>
          <a:xfrm>
            <a:off x="1755608" y="3254603"/>
            <a:ext cx="712600" cy="9659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853821" y="3315016"/>
            <a:ext cx="539173" cy="683611"/>
            <a:chOff x="1817688" y="3025776"/>
            <a:chExt cx="658813" cy="666750"/>
          </a:xfrm>
          <a:solidFill>
            <a:schemeClr val="bg1"/>
          </a:solidFill>
        </p:grpSpPr>
        <p:sp>
          <p:nvSpPr>
            <p:cNvPr id="59" name="Freeform 101"/>
            <p:cNvSpPr>
              <a:spLocks/>
            </p:cNvSpPr>
            <p:nvPr/>
          </p:nvSpPr>
          <p:spPr bwMode="auto">
            <a:xfrm>
              <a:off x="1833563" y="3025776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02"/>
            <p:cNvSpPr>
              <a:spLocks/>
            </p:cNvSpPr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05"/>
            <p:cNvSpPr>
              <a:spLocks/>
            </p:cNvSpPr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06"/>
            <p:cNvSpPr>
              <a:spLocks/>
            </p:cNvSpPr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08"/>
            <p:cNvSpPr>
              <a:spLocks/>
            </p:cNvSpPr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09"/>
            <p:cNvSpPr>
              <a:spLocks/>
            </p:cNvSpPr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10"/>
            <p:cNvSpPr>
              <a:spLocks/>
            </p:cNvSpPr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11"/>
            <p:cNvSpPr>
              <a:spLocks/>
            </p:cNvSpPr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41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2" name="Oval 82"/>
          <p:cNvSpPr>
            <a:spLocks noChangeAspect="1"/>
          </p:cNvSpPr>
          <p:nvPr/>
        </p:nvSpPr>
        <p:spPr>
          <a:xfrm>
            <a:off x="2156653" y="5193648"/>
            <a:ext cx="730916" cy="9466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58"/>
          <p:cNvSpPr>
            <a:spLocks noEditPoints="1"/>
          </p:cNvSpPr>
          <p:nvPr/>
        </p:nvSpPr>
        <p:spPr bwMode="auto">
          <a:xfrm>
            <a:off x="2304720" y="5330572"/>
            <a:ext cx="428742" cy="615744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Oval 85"/>
          <p:cNvSpPr>
            <a:spLocks noChangeAspect="1"/>
          </p:cNvSpPr>
          <p:nvPr/>
        </p:nvSpPr>
        <p:spPr>
          <a:xfrm>
            <a:off x="6286157" y="1394477"/>
            <a:ext cx="736950" cy="954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91"/>
          <p:cNvSpPr>
            <a:spLocks noEditPoints="1"/>
          </p:cNvSpPr>
          <p:nvPr/>
        </p:nvSpPr>
        <p:spPr bwMode="auto">
          <a:xfrm>
            <a:off x="6415425" y="1508768"/>
            <a:ext cx="531847" cy="71111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flipH="1">
            <a:off x="7622139" y="2369612"/>
            <a:ext cx="1106650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</a:rPr>
              <a:t>311р. </a:t>
            </a:r>
            <a:r>
              <a:rPr lang="ru-RU" sz="1400" b="1" dirty="0">
                <a:solidFill>
                  <a:schemeClr val="accent4"/>
                </a:solidFill>
              </a:rPr>
              <a:t>з</a:t>
            </a:r>
            <a:r>
              <a:rPr lang="ru-RU" sz="1400" b="1" dirty="0" smtClean="0">
                <a:solidFill>
                  <a:schemeClr val="accent4"/>
                </a:solidFill>
              </a:rPr>
              <a:t>а 1 га 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77" name="Oval 79"/>
          <p:cNvSpPr>
            <a:spLocks noChangeAspect="1"/>
          </p:cNvSpPr>
          <p:nvPr/>
        </p:nvSpPr>
        <p:spPr>
          <a:xfrm>
            <a:off x="6820211" y="3254602"/>
            <a:ext cx="707917" cy="965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 6"/>
          <p:cNvSpPr>
            <a:spLocks noEditPoints="1"/>
          </p:cNvSpPr>
          <p:nvPr/>
        </p:nvSpPr>
        <p:spPr bwMode="auto">
          <a:xfrm>
            <a:off x="6947272" y="3469643"/>
            <a:ext cx="487319" cy="48972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flipH="1">
            <a:off x="7662303" y="3762036"/>
            <a:ext cx="126477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</a:rPr>
              <a:t>0%</a:t>
            </a:r>
            <a:endParaRPr lang="en-US" sz="1400" b="1" dirty="0" smtClean="0">
              <a:solidFill>
                <a:schemeClr val="accent5"/>
              </a:solidFill>
            </a:endParaRPr>
          </a:p>
        </p:txBody>
      </p:sp>
      <p:sp>
        <p:nvSpPr>
          <p:cNvPr id="81" name="Oval 73"/>
          <p:cNvSpPr>
            <a:spLocks noChangeAspect="1"/>
          </p:cNvSpPr>
          <p:nvPr/>
        </p:nvSpPr>
        <p:spPr>
          <a:xfrm>
            <a:off x="6318149" y="5193650"/>
            <a:ext cx="704958" cy="9447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 6"/>
          <p:cNvSpPr>
            <a:spLocks noEditPoints="1"/>
          </p:cNvSpPr>
          <p:nvPr/>
        </p:nvSpPr>
        <p:spPr bwMode="auto">
          <a:xfrm>
            <a:off x="6429385" y="5383057"/>
            <a:ext cx="487319" cy="534283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flipH="1">
            <a:off x="7386545" y="5447602"/>
            <a:ext cx="154052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Снижение региональной части на 4%</a:t>
            </a:r>
            <a:endParaRPr lang="en-US" sz="1400" b="1" dirty="0" smtClean="0">
              <a:solidFill>
                <a:schemeClr val="accent6"/>
              </a:solidFill>
            </a:endParaRPr>
          </a:p>
        </p:txBody>
      </p:sp>
      <p:sp>
        <p:nvSpPr>
          <p:cNvPr id="85" name="Folded Corner 15"/>
          <p:cNvSpPr/>
          <p:nvPr/>
        </p:nvSpPr>
        <p:spPr>
          <a:xfrm>
            <a:off x="160255" y="817483"/>
            <a:ext cx="3374820" cy="431932"/>
          </a:xfrm>
          <a:prstGeom prst="foldedCorne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9908" y="740673"/>
            <a:ext cx="247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10818" y="817483"/>
            <a:ext cx="326929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</a:rPr>
              <a:t>Инженерные коммуникации 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87" name="Folded Corner 15"/>
          <p:cNvSpPr/>
          <p:nvPr/>
        </p:nvSpPr>
        <p:spPr>
          <a:xfrm>
            <a:off x="5634356" y="842222"/>
            <a:ext cx="3374820" cy="431932"/>
          </a:xfrm>
          <a:prstGeom prst="foldedCorne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870600" y="842222"/>
            <a:ext cx="285199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</a:rPr>
              <a:t>Условия для резидентов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89" name="Freeform 45"/>
          <p:cNvSpPr>
            <a:spLocks noEditPoints="1"/>
          </p:cNvSpPr>
          <p:nvPr/>
        </p:nvSpPr>
        <p:spPr bwMode="auto">
          <a:xfrm>
            <a:off x="3738238" y="1554332"/>
            <a:ext cx="310968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052740" y="1612857"/>
            <a:ext cx="1523239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17 км от Тюмени 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91" name="Freeform 45"/>
          <p:cNvSpPr>
            <a:spLocks noEditPoints="1"/>
          </p:cNvSpPr>
          <p:nvPr/>
        </p:nvSpPr>
        <p:spPr bwMode="auto">
          <a:xfrm>
            <a:off x="4049206" y="5774993"/>
            <a:ext cx="310968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400193" y="5824523"/>
            <a:ext cx="846386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S= </a:t>
            </a:r>
            <a:r>
              <a:rPr lang="ru-RU" sz="1400" b="1" dirty="0" smtClean="0">
                <a:solidFill>
                  <a:schemeClr val="accent1"/>
                </a:solidFill>
              </a:rPr>
              <a:t>27,9 га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pic>
        <p:nvPicPr>
          <p:cNvPr id="82" name="Рисунок 81" descr="карта боровский (ягоды, нг, ландис, сиббур, тюмень прибор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72" y="1972147"/>
            <a:ext cx="2423274" cy="38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464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76"/>
          <p:cNvSpPr>
            <a:spLocks noChangeAspect="1"/>
          </p:cNvSpPr>
          <p:nvPr/>
        </p:nvSpPr>
        <p:spPr>
          <a:xfrm>
            <a:off x="2152507" y="1394476"/>
            <a:ext cx="748187" cy="96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28900" y="1249415"/>
            <a:ext cx="3981514" cy="522917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57" y="317694"/>
            <a:ext cx="5638800" cy="47136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Индустриальный парк «</a:t>
            </a:r>
            <a:r>
              <a:rPr lang="ru-RU" dirty="0" err="1" smtClean="0"/>
              <a:t>Богандинский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12" name="Sev01"/>
          <p:cNvSpPr>
            <a:spLocks noChangeAspect="1"/>
          </p:cNvSpPr>
          <p:nvPr/>
        </p:nvSpPr>
        <p:spPr>
          <a:xfrm>
            <a:off x="2152506" y="1400227"/>
            <a:ext cx="722456" cy="9632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1745752" y="3254601"/>
            <a:ext cx="722456" cy="96327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2152506" y="5177029"/>
            <a:ext cx="722456" cy="96327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259909" y="1892814"/>
            <a:ext cx="1797683" cy="381345"/>
            <a:chOff x="539510" y="1997706"/>
            <a:chExt cx="2079646" cy="286009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 flipV="1">
            <a:off x="259909" y="3736238"/>
            <a:ext cx="1390375" cy="2117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4"/>
          <p:cNvGrpSpPr/>
          <p:nvPr/>
        </p:nvGrpSpPr>
        <p:grpSpPr>
          <a:xfrm flipV="1">
            <a:off x="259909" y="5383057"/>
            <a:ext cx="1797683" cy="381345"/>
            <a:chOff x="539510" y="1997706"/>
            <a:chExt cx="2079646" cy="286009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30829" y="1860868"/>
            <a:ext cx="1736501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Электроснабжение 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695" y="3421647"/>
            <a:ext cx="135075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Газоснабжение</a:t>
            </a:r>
            <a:endParaRPr lang="en-US" sz="1400" b="1" dirty="0" smtClean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247" y="4716947"/>
            <a:ext cx="197334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Водоснабжение – 1000 м</a:t>
            </a:r>
            <a:r>
              <a:rPr lang="ru-RU" sz="1400" b="1" baseline="30000" dirty="0" smtClean="0">
                <a:solidFill>
                  <a:schemeClr val="accent3"/>
                </a:solidFill>
              </a:rPr>
              <a:t>3</a:t>
            </a:r>
            <a:r>
              <a:rPr lang="ru-RU" sz="1400" b="1" dirty="0" smtClean="0">
                <a:solidFill>
                  <a:schemeClr val="accent3"/>
                </a:solidFill>
              </a:rPr>
              <a:t>/сутки</a:t>
            </a:r>
            <a:endParaRPr lang="en-US" sz="1400" b="1" dirty="0" smtClean="0">
              <a:solidFill>
                <a:schemeClr val="accent3"/>
              </a:solidFill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 flipH="1">
            <a:off x="6300651" y="1400227"/>
            <a:ext cx="722456" cy="96327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 flipH="1">
            <a:off x="6805671" y="3254601"/>
            <a:ext cx="722456" cy="963272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3" name="Sev01"/>
          <p:cNvSpPr>
            <a:spLocks noChangeAspect="1"/>
          </p:cNvSpPr>
          <p:nvPr/>
        </p:nvSpPr>
        <p:spPr>
          <a:xfrm flipH="1">
            <a:off x="6300651" y="5177029"/>
            <a:ext cx="722456" cy="96327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8" name="Group 33"/>
          <p:cNvGrpSpPr/>
          <p:nvPr/>
        </p:nvGrpSpPr>
        <p:grpSpPr>
          <a:xfrm flipH="1">
            <a:off x="7120484" y="1916417"/>
            <a:ext cx="1772040" cy="381345"/>
            <a:chOff x="539510" y="1997706"/>
            <a:chExt cx="2079646" cy="28600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7649193" y="3738355"/>
            <a:ext cx="1264770" cy="0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37"/>
          <p:cNvGrpSpPr/>
          <p:nvPr/>
        </p:nvGrpSpPr>
        <p:grpSpPr>
          <a:xfrm flipH="1" flipV="1">
            <a:off x="7120483" y="5418992"/>
            <a:ext cx="1772040" cy="381345"/>
            <a:chOff x="539510" y="1997706"/>
            <a:chExt cx="2079646" cy="28600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 flipH="1">
            <a:off x="7524613" y="1879153"/>
            <a:ext cx="1301703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</a:rPr>
              <a:t>Аренда земли 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7641068" y="3157178"/>
            <a:ext cx="126477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</a:rPr>
              <a:t>Налог на имущество</a:t>
            </a:r>
            <a:endParaRPr lang="en-US" sz="1400" b="1" dirty="0" smtClean="0">
              <a:solidFill>
                <a:schemeClr val="accent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7356281" y="4791378"/>
            <a:ext cx="154052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Налог на прибыль</a:t>
            </a:r>
            <a:endParaRPr lang="en-US" sz="1400" b="1" dirty="0" smtClean="0">
              <a:solidFill>
                <a:schemeClr val="accent6"/>
              </a:solidFill>
            </a:endParaRPr>
          </a:p>
        </p:txBody>
      </p:sp>
      <p:sp>
        <p:nvSpPr>
          <p:cNvPr id="50" name="Freeform 103"/>
          <p:cNvSpPr>
            <a:spLocks noEditPoints="1"/>
          </p:cNvSpPr>
          <p:nvPr/>
        </p:nvSpPr>
        <p:spPr bwMode="auto">
          <a:xfrm>
            <a:off x="2327103" y="1555704"/>
            <a:ext cx="345642" cy="67421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16609" y="2360121"/>
            <a:ext cx="66287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4,9 МВт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7322" y="3751924"/>
            <a:ext cx="100027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1200 м</a:t>
            </a:r>
            <a:r>
              <a:rPr lang="ru-RU" sz="1400" b="1" baseline="30000" dirty="0" smtClean="0">
                <a:solidFill>
                  <a:schemeClr val="accent2"/>
                </a:solidFill>
              </a:rPr>
              <a:t>3</a:t>
            </a:r>
            <a:r>
              <a:rPr lang="ru-RU" sz="1400" b="1" dirty="0" smtClean="0">
                <a:solidFill>
                  <a:schemeClr val="accent2"/>
                </a:solidFill>
              </a:rPr>
              <a:t>/час</a:t>
            </a:r>
            <a:endParaRPr lang="en-US" sz="1400" b="1" dirty="0" smtClean="0">
              <a:solidFill>
                <a:schemeClr val="accent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399" y="5457098"/>
            <a:ext cx="1436209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Водоотведение – 600 м</a:t>
            </a:r>
            <a:r>
              <a:rPr lang="ru-RU" sz="1400" b="1" baseline="30000" dirty="0" smtClean="0">
                <a:solidFill>
                  <a:schemeClr val="accent3"/>
                </a:solidFill>
              </a:rPr>
              <a:t>3</a:t>
            </a:r>
            <a:r>
              <a:rPr lang="ru-RU" sz="1400" b="1" dirty="0" smtClean="0">
                <a:solidFill>
                  <a:schemeClr val="accent3"/>
                </a:solidFill>
              </a:rPr>
              <a:t>/сутки</a:t>
            </a:r>
            <a:endParaRPr lang="en-US" sz="1400" b="1" dirty="0" smtClean="0">
              <a:solidFill>
                <a:schemeClr val="accent3"/>
              </a:solidFill>
            </a:endParaRPr>
          </a:p>
        </p:txBody>
      </p:sp>
      <p:sp>
        <p:nvSpPr>
          <p:cNvPr id="57" name="Oval 88"/>
          <p:cNvSpPr>
            <a:spLocks noChangeAspect="1"/>
          </p:cNvSpPr>
          <p:nvPr/>
        </p:nvSpPr>
        <p:spPr>
          <a:xfrm>
            <a:off x="1755608" y="3254603"/>
            <a:ext cx="712600" cy="9659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853821" y="3315016"/>
            <a:ext cx="539173" cy="683611"/>
            <a:chOff x="1817688" y="3025776"/>
            <a:chExt cx="658813" cy="666750"/>
          </a:xfrm>
          <a:solidFill>
            <a:schemeClr val="bg1"/>
          </a:solidFill>
        </p:grpSpPr>
        <p:sp>
          <p:nvSpPr>
            <p:cNvPr id="59" name="Freeform 101"/>
            <p:cNvSpPr>
              <a:spLocks/>
            </p:cNvSpPr>
            <p:nvPr/>
          </p:nvSpPr>
          <p:spPr bwMode="auto">
            <a:xfrm>
              <a:off x="1833563" y="3025776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02"/>
            <p:cNvSpPr>
              <a:spLocks/>
            </p:cNvSpPr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05"/>
            <p:cNvSpPr>
              <a:spLocks/>
            </p:cNvSpPr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06"/>
            <p:cNvSpPr>
              <a:spLocks/>
            </p:cNvSpPr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08"/>
            <p:cNvSpPr>
              <a:spLocks/>
            </p:cNvSpPr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09"/>
            <p:cNvSpPr>
              <a:spLocks/>
            </p:cNvSpPr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10"/>
            <p:cNvSpPr>
              <a:spLocks/>
            </p:cNvSpPr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11"/>
            <p:cNvSpPr>
              <a:spLocks/>
            </p:cNvSpPr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41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2" name="Oval 82"/>
          <p:cNvSpPr>
            <a:spLocks noChangeAspect="1"/>
          </p:cNvSpPr>
          <p:nvPr/>
        </p:nvSpPr>
        <p:spPr>
          <a:xfrm>
            <a:off x="2156653" y="5193648"/>
            <a:ext cx="730916" cy="9466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58"/>
          <p:cNvSpPr>
            <a:spLocks noEditPoints="1"/>
          </p:cNvSpPr>
          <p:nvPr/>
        </p:nvSpPr>
        <p:spPr bwMode="auto">
          <a:xfrm>
            <a:off x="2304720" y="5330572"/>
            <a:ext cx="428742" cy="615744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Oval 85"/>
          <p:cNvSpPr>
            <a:spLocks noChangeAspect="1"/>
          </p:cNvSpPr>
          <p:nvPr/>
        </p:nvSpPr>
        <p:spPr>
          <a:xfrm>
            <a:off x="6286157" y="1394477"/>
            <a:ext cx="736950" cy="954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91"/>
          <p:cNvSpPr>
            <a:spLocks noEditPoints="1"/>
          </p:cNvSpPr>
          <p:nvPr/>
        </p:nvSpPr>
        <p:spPr bwMode="auto">
          <a:xfrm>
            <a:off x="6415425" y="1508768"/>
            <a:ext cx="531847" cy="71111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flipH="1">
            <a:off x="7627077" y="2369612"/>
            <a:ext cx="1096775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>
                <a:solidFill>
                  <a:schemeClr val="accent4"/>
                </a:solidFill>
              </a:rPr>
              <a:t>1</a:t>
            </a:r>
            <a:r>
              <a:rPr lang="ru-RU" sz="1400" b="1" dirty="0" smtClean="0">
                <a:solidFill>
                  <a:schemeClr val="accent4"/>
                </a:solidFill>
              </a:rPr>
              <a:t>11р. </a:t>
            </a:r>
            <a:r>
              <a:rPr lang="ru-RU" sz="1400" b="1" dirty="0">
                <a:solidFill>
                  <a:schemeClr val="accent4"/>
                </a:solidFill>
              </a:rPr>
              <a:t>з</a:t>
            </a:r>
            <a:r>
              <a:rPr lang="ru-RU" sz="1400" b="1" dirty="0" smtClean="0">
                <a:solidFill>
                  <a:schemeClr val="accent4"/>
                </a:solidFill>
              </a:rPr>
              <a:t>а 1 га 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77" name="Oval 79"/>
          <p:cNvSpPr>
            <a:spLocks noChangeAspect="1"/>
          </p:cNvSpPr>
          <p:nvPr/>
        </p:nvSpPr>
        <p:spPr>
          <a:xfrm>
            <a:off x="6820211" y="3254602"/>
            <a:ext cx="707917" cy="965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 6"/>
          <p:cNvSpPr>
            <a:spLocks noEditPoints="1"/>
          </p:cNvSpPr>
          <p:nvPr/>
        </p:nvSpPr>
        <p:spPr bwMode="auto">
          <a:xfrm>
            <a:off x="6947272" y="3469643"/>
            <a:ext cx="487319" cy="48972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flipH="1">
            <a:off x="7662303" y="3762036"/>
            <a:ext cx="126477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</a:rPr>
              <a:t>0%</a:t>
            </a:r>
            <a:endParaRPr lang="en-US" sz="1400" b="1" dirty="0" smtClean="0">
              <a:solidFill>
                <a:schemeClr val="accent5"/>
              </a:solidFill>
            </a:endParaRPr>
          </a:p>
        </p:txBody>
      </p:sp>
      <p:sp>
        <p:nvSpPr>
          <p:cNvPr id="81" name="Oval 73"/>
          <p:cNvSpPr>
            <a:spLocks noChangeAspect="1"/>
          </p:cNvSpPr>
          <p:nvPr/>
        </p:nvSpPr>
        <p:spPr>
          <a:xfrm>
            <a:off x="6318149" y="5193650"/>
            <a:ext cx="704958" cy="9447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 6"/>
          <p:cNvSpPr>
            <a:spLocks noEditPoints="1"/>
          </p:cNvSpPr>
          <p:nvPr/>
        </p:nvSpPr>
        <p:spPr bwMode="auto">
          <a:xfrm>
            <a:off x="6429385" y="5383057"/>
            <a:ext cx="487319" cy="534283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flipH="1">
            <a:off x="7386545" y="5447602"/>
            <a:ext cx="154052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Снижение региональной части на 4%</a:t>
            </a:r>
            <a:endParaRPr lang="en-US" sz="1400" b="1" dirty="0" smtClean="0">
              <a:solidFill>
                <a:schemeClr val="accent6"/>
              </a:solidFill>
            </a:endParaRPr>
          </a:p>
        </p:txBody>
      </p:sp>
      <p:sp>
        <p:nvSpPr>
          <p:cNvPr id="85" name="Folded Corner 15"/>
          <p:cNvSpPr/>
          <p:nvPr/>
        </p:nvSpPr>
        <p:spPr>
          <a:xfrm>
            <a:off x="160255" y="817483"/>
            <a:ext cx="3374820" cy="431932"/>
          </a:xfrm>
          <a:prstGeom prst="foldedCorne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9908" y="740673"/>
            <a:ext cx="247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10818" y="817483"/>
            <a:ext cx="326929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</a:rPr>
              <a:t>Инженерные коммуникации 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87" name="Folded Corner 15"/>
          <p:cNvSpPr/>
          <p:nvPr/>
        </p:nvSpPr>
        <p:spPr>
          <a:xfrm>
            <a:off x="5634356" y="842222"/>
            <a:ext cx="3374820" cy="431932"/>
          </a:xfrm>
          <a:prstGeom prst="foldedCorne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870600" y="842222"/>
            <a:ext cx="285199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</a:rPr>
              <a:t>Условия для резидентов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89" name="Freeform 45"/>
          <p:cNvSpPr>
            <a:spLocks noEditPoints="1"/>
          </p:cNvSpPr>
          <p:nvPr/>
        </p:nvSpPr>
        <p:spPr bwMode="auto">
          <a:xfrm>
            <a:off x="3738238" y="1554332"/>
            <a:ext cx="310968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052740" y="1612857"/>
            <a:ext cx="1523239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40 км от Тюмени 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91" name="Freeform 45"/>
          <p:cNvSpPr>
            <a:spLocks noEditPoints="1"/>
          </p:cNvSpPr>
          <p:nvPr/>
        </p:nvSpPr>
        <p:spPr bwMode="auto">
          <a:xfrm>
            <a:off x="4018078" y="5754913"/>
            <a:ext cx="310968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350500" y="5824523"/>
            <a:ext cx="945772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S= </a:t>
            </a:r>
            <a:r>
              <a:rPr lang="ru-RU" sz="1400" b="1" dirty="0" smtClean="0">
                <a:solidFill>
                  <a:schemeClr val="accent1"/>
                </a:solidFill>
              </a:rPr>
              <a:t>267,9 га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pic>
        <p:nvPicPr>
          <p:cNvPr id="3" name="Изображение 2" descr="боганд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47" y="2002552"/>
            <a:ext cx="2707529" cy="3699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4512" y="3895553"/>
            <a:ext cx="774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Cargill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0077" y="4409170"/>
            <a:ext cx="114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ООО «Тюменская лесохимическая корпорация»</a:t>
            </a:r>
            <a:endParaRPr lang="ru-RU" sz="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493713" y="4049295"/>
            <a:ext cx="0" cy="455036"/>
          </a:xfrm>
          <a:prstGeom prst="line">
            <a:avLst/>
          </a:prstGeom>
          <a:ln w="12700">
            <a:solidFill>
              <a:schemeClr val="tx2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92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906128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Нефтегазовое машиностроение </a:t>
            </a:r>
            <a:r>
              <a:rPr lang="ru-RU" sz="1800" b="1" dirty="0" smtClean="0"/>
              <a:t>– </a:t>
            </a:r>
          </a:p>
          <a:p>
            <a:pPr algn="just">
              <a:buNone/>
            </a:pPr>
            <a:r>
              <a:rPr lang="ru-RU" sz="1800" b="1" dirty="0" smtClean="0"/>
              <a:t>    это отрасль машиностроения, производящая технику и оборудование для бурения, геофизических и геологических работ, добычи, транспортировки и переработки нефти и газа, ремонта скважин.</a:t>
            </a:r>
          </a:p>
          <a:p>
            <a:pPr>
              <a:buNone/>
            </a:pPr>
            <a:endParaRPr lang="ru-RU" sz="2500" dirty="0" smtClean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653136"/>
            <a:ext cx="2468488" cy="1964432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61" y="548680"/>
            <a:ext cx="2376264" cy="1800200"/>
          </a:xfrm>
          <a:prstGeom prst="rect">
            <a:avLst/>
          </a:prstGeo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725144"/>
            <a:ext cx="2533650" cy="1809750"/>
          </a:xfrm>
          <a:prstGeom prst="rect">
            <a:avLst/>
          </a:prstGeom>
        </p:spPr>
      </p:pic>
      <p:pic>
        <p:nvPicPr>
          <p:cNvPr id="7" name="Рисунок 6" descr="загруженное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32656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6693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accent1"/>
                </a:solidFill>
              </a:rPr>
              <a:t>Основные направления нефтегазового машиностроения: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1. производство тяжелой техники, оборудования для бурения скважин и запчастей к ним;</a:t>
            </a:r>
            <a:br>
              <a:rPr lang="ru-RU" sz="2500" dirty="0" smtClean="0"/>
            </a:br>
            <a:r>
              <a:rPr lang="ru-RU" sz="2500" dirty="0" smtClean="0"/>
              <a:t>2. выпуск оборудования для проведения геологических и геофизических работ;</a:t>
            </a:r>
            <a:br>
              <a:rPr lang="ru-RU" sz="2500" dirty="0" smtClean="0"/>
            </a:br>
            <a:r>
              <a:rPr lang="ru-RU" sz="2500" dirty="0" smtClean="0"/>
              <a:t>3. производство оборудования для ремонта скважин;</a:t>
            </a:r>
            <a:br>
              <a:rPr lang="ru-RU" sz="2500" dirty="0" smtClean="0"/>
            </a:br>
            <a:r>
              <a:rPr lang="ru-RU" sz="2500" dirty="0" smtClean="0"/>
              <a:t>4. изготовление техники и оборудования для транспортировки сырья;</a:t>
            </a:r>
            <a:br>
              <a:rPr lang="ru-RU" sz="2500" dirty="0" smtClean="0"/>
            </a:br>
            <a:r>
              <a:rPr lang="ru-RU" sz="2500" dirty="0" smtClean="0"/>
              <a:t>5. создание станков для переработки сырья.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8808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00811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рынки для нефтегазового машиностроения  в Тюменской области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00px-Map_of_Russia_-_Tyumen_Oblast,_Yamalo-Nenets_and_Khanty-Mansi_Autonomous_Okrugs_(2008-03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712968" cy="5328591"/>
          </a:xfrm>
        </p:spPr>
      </p:pic>
      <p:sp>
        <p:nvSpPr>
          <p:cNvPr id="5" name="TextBox 4"/>
          <p:cNvSpPr txBox="1"/>
          <p:nvPr/>
        </p:nvSpPr>
        <p:spPr>
          <a:xfrm>
            <a:off x="971600" y="5877272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50"/>
                </a:solidFill>
                <a:latin typeface="Arial Black" pitchFamily="34" charset="0"/>
              </a:rPr>
              <a:t>Нефтегазовые провинции Казахстана</a:t>
            </a:r>
            <a:endParaRPr lang="ru-RU" sz="15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15816" y="4293096"/>
            <a:ext cx="648072" cy="1008112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915816" y="4725145"/>
            <a:ext cx="2016224" cy="5760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63688" y="3573016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  <a:latin typeface="Arial Black" pitchFamily="34" charset="0"/>
              </a:rPr>
              <a:t>Север Тюменской области (ХМАО, ЯНАО)</a:t>
            </a:r>
            <a:endParaRPr lang="ru-RU" sz="15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4077072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FFC000"/>
                </a:solidFill>
                <a:latin typeface="Arial Black" pitchFamily="34" charset="0"/>
              </a:rPr>
              <a:t>Восточная Сибирь</a:t>
            </a:r>
          </a:p>
          <a:p>
            <a:r>
              <a:rPr lang="ru-RU" sz="1500" b="1" dirty="0" smtClean="0">
                <a:solidFill>
                  <a:srgbClr val="FFC000"/>
                </a:solidFill>
                <a:latin typeface="Arial Black" pitchFamily="34" charset="0"/>
              </a:rPr>
              <a:t>И</a:t>
            </a:r>
          </a:p>
          <a:p>
            <a:r>
              <a:rPr lang="ru-RU" sz="1500" b="1" dirty="0" smtClean="0">
                <a:solidFill>
                  <a:srgbClr val="FFC000"/>
                </a:solidFill>
                <a:latin typeface="Arial Black" pitchFamily="34" charset="0"/>
              </a:rPr>
              <a:t>Дальний Восток</a:t>
            </a:r>
            <a:endParaRPr lang="ru-RU" sz="15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7624" y="458112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 smtClean="0">
                <a:solidFill>
                  <a:srgbClr val="C00000"/>
                </a:solidFill>
                <a:latin typeface="Arial Black" pitchFamily="34" charset="0"/>
              </a:rPr>
              <a:t>Уватский</a:t>
            </a:r>
            <a:r>
              <a:rPr lang="ru-RU" sz="1500" dirty="0" smtClean="0">
                <a:solidFill>
                  <a:srgbClr val="C00000"/>
                </a:solidFill>
                <a:latin typeface="Arial Black" pitchFamily="34" charset="0"/>
              </a:rPr>
              <a:t> район Тюменской области</a:t>
            </a:r>
            <a:endParaRPr lang="ru-RU" sz="15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2627784" y="5301208"/>
            <a:ext cx="288032" cy="648072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915816" y="5085184"/>
            <a:ext cx="288032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Основные потребители продукции нефтегазового машиностроения, представленные в регионе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1" name="Рисунок 30" descr="лукой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54264"/>
            <a:ext cx="1595810" cy="1276921"/>
          </a:xfrm>
          <a:prstGeom prst="rect">
            <a:avLst/>
          </a:prstGeom>
        </p:spPr>
      </p:pic>
      <p:pic>
        <p:nvPicPr>
          <p:cNvPr id="32" name="Рисунок 31" descr="роснеф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869160"/>
            <a:ext cx="1728192" cy="1167011"/>
          </a:xfrm>
          <a:prstGeom prst="rect">
            <a:avLst/>
          </a:prstGeom>
        </p:spPr>
      </p:pic>
      <p:pic>
        <p:nvPicPr>
          <p:cNvPr id="33" name="Рисунок 32" descr="газпр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313813"/>
            <a:ext cx="1800200" cy="1296144"/>
          </a:xfrm>
          <a:prstGeom prst="rect">
            <a:avLst/>
          </a:prstGeom>
        </p:spPr>
      </p:pic>
      <p:pic>
        <p:nvPicPr>
          <p:cNvPr id="34" name="Рисунок 33" descr="сургутнефтега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81128"/>
            <a:ext cx="2016224" cy="144016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6495" y="2759361"/>
            <a:ext cx="177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новатэ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5085184"/>
            <a:ext cx="1872208" cy="12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машиностроительные предприятия региона в нефтегазодобывающем секторе: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254624" cy="5112568"/>
          </a:xfrm>
        </p:spPr>
        <p:txBody>
          <a:bodyPr>
            <a:noAutofit/>
          </a:bodyPr>
          <a:lstStyle/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 smtClean="0"/>
              <a:t>Schlumberger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 err="1" smtClean="0"/>
              <a:t>Bentec</a:t>
            </a:r>
            <a:r>
              <a:rPr lang="en-US" sz="1700" dirty="0" smtClean="0"/>
              <a:t> GmbH Drilling and Oilfield Systems</a:t>
            </a:r>
            <a:endParaRPr lang="ru-RU" sz="1700" dirty="0" smtClean="0"/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 smtClean="0"/>
              <a:t>Halliburton</a:t>
            </a:r>
            <a:endParaRPr lang="ru-RU" sz="1700" dirty="0" smtClean="0"/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 smtClean="0"/>
              <a:t>Baker Hughes</a:t>
            </a:r>
            <a:endParaRPr lang="ru-RU" sz="1700" dirty="0" smtClean="0"/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b="1" dirty="0" smtClean="0"/>
              <a:t> </a:t>
            </a:r>
            <a:r>
              <a:rPr lang="ru-RU" sz="1700" dirty="0" smtClean="0"/>
              <a:t>ОАО «</a:t>
            </a:r>
            <a:r>
              <a:rPr lang="ru-RU" sz="1700" dirty="0" err="1" smtClean="0"/>
              <a:t>Нефтемаш</a:t>
            </a:r>
            <a:r>
              <a:rPr lang="ru-RU" sz="1700" dirty="0" smtClean="0"/>
              <a:t>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«Завод </a:t>
            </a:r>
            <a:r>
              <a:rPr lang="ru-RU" sz="1700" dirty="0" err="1" smtClean="0"/>
              <a:t>Нефтепроммаш</a:t>
            </a:r>
            <a:r>
              <a:rPr lang="ru-RU" sz="1700" dirty="0" smtClean="0"/>
              <a:t>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«Завод </a:t>
            </a:r>
            <a:r>
              <a:rPr lang="ru-RU" sz="1700" dirty="0" err="1" smtClean="0"/>
              <a:t>Сибнефтегазмаш</a:t>
            </a:r>
            <a:r>
              <a:rPr lang="ru-RU" sz="1700" dirty="0" smtClean="0"/>
              <a:t>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</a:t>
            </a:r>
            <a:r>
              <a:rPr lang="ru-RU" sz="1700" dirty="0" err="1" smtClean="0"/>
              <a:t>Сибнефтемаш</a:t>
            </a:r>
            <a:r>
              <a:rPr lang="ru-RU" sz="1700" dirty="0" smtClean="0"/>
              <a:t>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«Завод БКУ»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</a:t>
            </a:r>
            <a:r>
              <a:rPr lang="ru-RU" sz="1700" dirty="0" err="1" smtClean="0"/>
              <a:t>Газтурбосервис</a:t>
            </a:r>
            <a:r>
              <a:rPr lang="ru-RU" sz="1700" dirty="0" smtClean="0"/>
              <a:t>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ООО «Нефтепромысловое оборудование» (холдинг ОАО «Тюменские моторостроители»)</a:t>
            </a:r>
          </a:p>
          <a:p>
            <a:r>
              <a:rPr lang="ru-RU" sz="1700" dirty="0" smtClean="0"/>
              <a:t>ООО НПО «</a:t>
            </a:r>
            <a:r>
              <a:rPr lang="ru-RU" sz="1700" dirty="0" err="1" smtClean="0"/>
              <a:t>СибБурМаш</a:t>
            </a:r>
            <a:r>
              <a:rPr lang="ru-RU" sz="1700" dirty="0" smtClean="0"/>
              <a:t>»</a:t>
            </a:r>
          </a:p>
          <a:p>
            <a:r>
              <a:rPr lang="ru-RU" sz="1700" dirty="0" smtClean="0"/>
              <a:t>ОАО «</a:t>
            </a:r>
            <a:r>
              <a:rPr lang="ru-RU" sz="1700" dirty="0" err="1" smtClean="0"/>
              <a:t>Геотрон</a:t>
            </a:r>
            <a:r>
              <a:rPr lang="ru-RU" sz="1700" dirty="0" smtClean="0"/>
              <a:t>»</a:t>
            </a:r>
          </a:p>
          <a:p>
            <a:pPr>
              <a:buNone/>
            </a:pPr>
            <a:endParaRPr lang="ru-RU" sz="17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35488" y="1484784"/>
            <a:ext cx="4608512" cy="5112568"/>
          </a:xfrm>
        </p:spPr>
        <p:txBody>
          <a:bodyPr>
            <a:noAutofit/>
          </a:bodyPr>
          <a:lstStyle/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«Тюменский опытно-экспериментальный завод геофизического приборостроения»,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«Инженерно-производственная фирма «</a:t>
            </a:r>
            <a:r>
              <a:rPr lang="ru-RU" sz="1700" dirty="0" err="1" smtClean="0"/>
              <a:t>Сибнефтеавтоматика</a:t>
            </a:r>
            <a:r>
              <a:rPr lang="ru-RU" sz="1700" dirty="0" smtClean="0"/>
              <a:t>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Экспериментальный завод ООО «</a:t>
            </a:r>
            <a:r>
              <a:rPr lang="ru-RU" sz="1700" dirty="0" err="1" smtClean="0"/>
              <a:t>ТюменьНИИгипрогаз</a:t>
            </a:r>
            <a:r>
              <a:rPr lang="ru-RU" sz="1700" dirty="0" smtClean="0"/>
              <a:t>» (ОАО «Газпром»)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ЗАО «Инженерно-производственная фирма «Вектор»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ООО «</a:t>
            </a:r>
            <a:r>
              <a:rPr lang="ru-RU" sz="1700" dirty="0" err="1" smtClean="0"/>
              <a:t>Югсонсервис</a:t>
            </a:r>
            <a:r>
              <a:rPr lang="ru-RU" sz="1700" dirty="0" smtClean="0"/>
              <a:t>»</a:t>
            </a:r>
          </a:p>
          <a:p>
            <a:pPr defTabSz="914363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700" dirty="0" smtClean="0"/>
              <a:t>ОАО «</a:t>
            </a:r>
            <a:r>
              <a:rPr lang="ru-RU" sz="1700" dirty="0" err="1" smtClean="0"/>
              <a:t>Заводоуковский</a:t>
            </a:r>
            <a:r>
              <a:rPr lang="ru-RU" sz="1700" dirty="0" smtClean="0"/>
              <a:t> машиностроительный завод»</a:t>
            </a:r>
          </a:p>
          <a:p>
            <a:r>
              <a:rPr lang="ru-RU" sz="1700" dirty="0" smtClean="0"/>
              <a:t>ОАО «Завод геологоразведочного оборудования и машин»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8172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Инвестиционные предложения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5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990" y="188640"/>
            <a:ext cx="8210872" cy="720080"/>
          </a:xfrm>
        </p:spPr>
        <p:txBody>
          <a:bodyPr/>
          <a:lstStyle/>
          <a:p>
            <a:pPr algn="ctr"/>
            <a:r>
              <a:rPr lang="ru-RU" sz="1800" b="1" cap="none" spc="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Инвестирование </a:t>
            </a:r>
            <a:r>
              <a:rPr lang="ru-RU" sz="1800" b="1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в строительство завода по </a:t>
            </a:r>
            <a:br>
              <a:rPr lang="ru-RU" sz="1800" b="1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800" b="1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производству буровых установок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96631" y="1044607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-5400000">
            <a:off x="-319376" y="1873266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26259"/>
            <a:ext cx="29725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1153197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 smtClean="0">
                <a:latin typeface="Century Gothic" panose="020B0502020202020204" pitchFamily="34" charset="0"/>
              </a:rPr>
              <a:t>- Парк </a:t>
            </a:r>
            <a:r>
              <a:rPr lang="ru-RU" sz="1200" dirty="0">
                <a:latin typeface="Century Gothic" panose="020B0502020202020204" pitchFamily="34" charset="0"/>
              </a:rPr>
              <a:t>действующих буровых установок </a:t>
            </a:r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России — 1900 единиц, из них работоспособны 1500. "Большая часть БУ выпущены в 1987-1992 годах и имеют срок эксплуатации 25 лет, который закончится в последующие три-четыре </a:t>
            </a:r>
            <a:r>
              <a:rPr lang="ru-RU" sz="1200" dirty="0" smtClean="0">
                <a:latin typeface="Century Gothic" panose="020B0502020202020204" pitchFamily="34" charset="0"/>
              </a:rPr>
              <a:t>года.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По оценкам Союза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нефтегазопромышленников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России (СНГП), российским сервисным компаниям только для поддержания текущего уровня бурения необходимо только в ближайшие три-четыре года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заменить около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1000 БУ. Цена замены может составить $20 млрд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5745" y="3645024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750" y="2269320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29678" y="3660517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230250" y="4484253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3640811"/>
            <a:ext cx="821087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1800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800" b="1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Инвестирование в строительство завода по производству</a:t>
            </a:r>
            <a:br>
              <a:rPr lang="ru-RU" sz="1800" b="1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800" b="1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оборудования для каротажа,  роторно-управляемых систем для бурения горизонтальных скважинах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3" descr="Р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2" y="4360891"/>
            <a:ext cx="3338515" cy="18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374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- В настоящее время  доля импорта оборудования (забойные двигатели, оборудование для  телеметрии, оборудование для каротажа, роторные направляемые системы и т.д.),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применяемого  в процессе бурения (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LWD)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горизонтальных скважин с помощью 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роторно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- управляемых систем (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RSS)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составляет 100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%</a:t>
            </a:r>
          </a:p>
          <a:p>
            <a:pPr lvl="0"/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4770" y="5967594"/>
            <a:ext cx="799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По </a:t>
            </a:r>
            <a:r>
              <a:rPr lang="ru-RU" sz="1200" dirty="0">
                <a:latin typeface="Century Gothic" panose="020B0502020202020204" pitchFamily="34" charset="0"/>
              </a:rPr>
              <a:t>оценкам Союза </a:t>
            </a:r>
            <a:r>
              <a:rPr lang="ru-RU" sz="1200" dirty="0" err="1">
                <a:latin typeface="Century Gothic" panose="020B0502020202020204" pitchFamily="34" charset="0"/>
              </a:rPr>
              <a:t>нефтегазопромышленников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России </a:t>
            </a:r>
            <a:r>
              <a:rPr lang="ru-RU" sz="1200" dirty="0">
                <a:latin typeface="Century Gothic" panose="020B0502020202020204" pitchFamily="34" charset="0"/>
              </a:rPr>
              <a:t>(СНГП</a:t>
            </a:r>
            <a:r>
              <a:rPr lang="ru-RU" sz="1200" dirty="0" smtClean="0">
                <a:latin typeface="Century Gothic" panose="020B0502020202020204" pitchFamily="34" charset="0"/>
              </a:rPr>
              <a:t>), емкость рынка услуг по бурению составляет 260 </a:t>
            </a:r>
            <a:r>
              <a:rPr lang="ru-RU" sz="1200" dirty="0" err="1" smtClean="0">
                <a:latin typeface="Century Gothic" panose="020B0502020202020204" pitchFamily="34" charset="0"/>
              </a:rPr>
              <a:t>млрд.руб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891" y="548680"/>
            <a:ext cx="8210872" cy="720080"/>
          </a:xfrm>
        </p:spPr>
        <p:txBody>
          <a:bodyPr/>
          <a:lstStyle/>
          <a:p>
            <a:pPr algn="ctr"/>
            <a:r>
              <a:rPr lang="ru-RU" sz="1800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1800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800" b="1" cap="none" spc="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Инвестирование в завод по производству  буровых растворов на территории Тюменской области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052736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-5400000">
            <a:off x="-319376" y="1873266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472" y="1016611"/>
            <a:ext cx="55186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endParaRPr lang="ru-RU" sz="1100" dirty="0" smtClean="0"/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080808"/>
              </a:buClr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    В </a:t>
            </a:r>
            <a:r>
              <a:rPr lang="ru-RU" sz="1400" dirty="0">
                <a:latin typeface="Century Gothic" panose="020B0502020202020204" pitchFamily="34" charset="0"/>
              </a:rPr>
              <a:t>настоящее время по данными </a:t>
            </a:r>
            <a:r>
              <a:rPr lang="ru-RU" sz="1400" dirty="0" smtClean="0">
                <a:latin typeface="Century Gothic" panose="020B0502020202020204" pitchFamily="34" charset="0"/>
              </a:rPr>
              <a:t>«Роснефть» </a:t>
            </a:r>
            <a:r>
              <a:rPr lang="ru-RU" sz="1400" dirty="0">
                <a:latin typeface="Century Gothic" panose="020B0502020202020204" pitchFamily="34" charset="0"/>
              </a:rPr>
              <a:t>доля рынка сервисных услуг по бурению на территории Тюменской области включая ХМАО и ЯНАО составляет около 40,6 млрд </a:t>
            </a:r>
            <a:r>
              <a:rPr lang="en-US" sz="1400" dirty="0">
                <a:latin typeface="Century Gothic" panose="020B0502020202020204" pitchFamily="34" charset="0"/>
              </a:rPr>
              <a:t>$</a:t>
            </a:r>
            <a:r>
              <a:rPr lang="ru-RU" sz="1400" dirty="0">
                <a:latin typeface="Century Gothic" panose="020B0502020202020204" pitchFamily="34" charset="0"/>
              </a:rPr>
              <a:t> в год. из них на сервис буровых растворов приходится порядка 30 % , т.е. около 12 млрд </a:t>
            </a:r>
            <a:r>
              <a:rPr lang="en-US" sz="1400" dirty="0">
                <a:latin typeface="Century Gothic" panose="020B0502020202020204" pitchFamily="34" charset="0"/>
              </a:rPr>
              <a:t>$</a:t>
            </a:r>
            <a:r>
              <a:rPr lang="ru-RU" sz="1400" dirty="0">
                <a:latin typeface="Century Gothic" panose="020B0502020202020204" pitchFamily="34" charset="0"/>
              </a:rPr>
              <a:t> в год.</a:t>
            </a:r>
            <a:endParaRPr lang="en-US" sz="1400" dirty="0">
              <a:latin typeface="Century Gothic" panose="020B0502020202020204" pitchFamily="34" charset="0"/>
            </a:endParaRPr>
          </a:p>
          <a:p>
            <a:pPr lvl="0" algn="just" fontAlgn="base">
              <a:spcBef>
                <a:spcPts val="600"/>
              </a:spcBef>
              <a:spcAft>
                <a:spcPct val="0"/>
              </a:spcAft>
              <a:buClr>
                <a:srgbClr val="080808"/>
              </a:buClr>
              <a:defRPr/>
            </a:pPr>
            <a:r>
              <a:rPr 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Близость нефтегазовых месторождений, а также основных потребителей услуг,  и отсутствия предприятий. </a:t>
            </a:r>
          </a:p>
          <a:p>
            <a:pPr algn="just"/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45883"/>
            <a:ext cx="1475299" cy="21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219977" y="4005064"/>
            <a:ext cx="648072" cy="22322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47368" y="4828800"/>
            <a:ext cx="143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Рыночные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предпосылки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386" y="4005064"/>
            <a:ext cx="531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Aft>
                <a:spcPct val="0"/>
              </a:spcAft>
              <a:buClr>
                <a:schemeClr val="tx2"/>
              </a:buClr>
            </a:pPr>
            <a:r>
              <a:rPr lang="ru-RU" sz="1400" dirty="0" smtClean="0">
                <a:latin typeface="Century Gothic" panose="020B0502020202020204" pitchFamily="34" charset="0"/>
              </a:rPr>
              <a:t>    В </a:t>
            </a:r>
            <a:r>
              <a:rPr lang="ru-RU" sz="1400" dirty="0">
                <a:latin typeface="Century Gothic" panose="020B0502020202020204" pitchFamily="34" charset="0"/>
              </a:rPr>
              <a:t>связи с текущими государственными мерами по </a:t>
            </a:r>
            <a:r>
              <a:rPr lang="ru-RU" sz="1400" dirty="0" err="1">
                <a:latin typeface="Century Gothic" panose="020B0502020202020204" pitchFamily="34" charset="0"/>
              </a:rPr>
              <a:t>импортазмещению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</a:p>
          <a:p>
            <a:pPr algn="just" eaLnBrk="0" fontAlgn="base" hangingPunct="0">
              <a:spcAft>
                <a:spcPct val="0"/>
              </a:spcAft>
              <a:buClr>
                <a:schemeClr val="tx2"/>
              </a:buClr>
            </a:pPr>
            <a:r>
              <a:rPr lang="ru-RU" sz="1400" dirty="0">
                <a:latin typeface="Century Gothic" panose="020B0502020202020204" pitchFamily="34" charset="0"/>
              </a:rPr>
              <a:t>продукции для нефтегазового сектора, наличием обширной научно-технической базы, близостью нефтегазовых промыслов и удобным </a:t>
            </a:r>
          </a:p>
          <a:p>
            <a:pPr algn="just" eaLnBrk="0" fontAlgn="base" hangingPunct="0">
              <a:spcAft>
                <a:spcPct val="0"/>
              </a:spcAft>
              <a:buClr>
                <a:schemeClr val="tx2"/>
              </a:buClr>
            </a:pPr>
            <a:r>
              <a:rPr lang="ru-RU" sz="1400" dirty="0">
                <a:latin typeface="Century Gothic" panose="020B0502020202020204" pitchFamily="34" charset="0"/>
              </a:rPr>
              <a:t>географическим положением </a:t>
            </a:r>
            <a:r>
              <a:rPr lang="ru-RU" sz="1400" dirty="0" smtClean="0">
                <a:latin typeface="Century Gothic" panose="020B0502020202020204" pitchFamily="34" charset="0"/>
              </a:rPr>
              <a:t>, </a:t>
            </a:r>
            <a:r>
              <a:rPr lang="ru-RU" sz="1400" dirty="0">
                <a:latin typeface="Century Gothic" panose="020B0502020202020204" pitchFamily="34" charset="0"/>
              </a:rPr>
              <a:t>на территории Тюменской области  </a:t>
            </a:r>
          </a:p>
          <a:p>
            <a:pPr algn="just" eaLnBrk="0" fontAlgn="base" hangingPunct="0">
              <a:spcAft>
                <a:spcPct val="0"/>
              </a:spcAft>
              <a:buClr>
                <a:schemeClr val="tx2"/>
              </a:buClr>
            </a:pPr>
            <a:r>
              <a:rPr lang="ru-RU" sz="1400" dirty="0">
                <a:latin typeface="Century Gothic" panose="020B0502020202020204" pitchFamily="34" charset="0"/>
              </a:rPr>
              <a:t>актуально производство  газоперекачивающего насосно-компрессорного оборудования </a:t>
            </a:r>
            <a:r>
              <a:rPr lang="ru-RU" sz="1400" dirty="0" smtClean="0">
                <a:latin typeface="Century Gothic" panose="020B0502020202020204" pitchFamily="34" charset="0"/>
              </a:rPr>
              <a:t>.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0079"/>
            <a:ext cx="2457618" cy="17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899" y="3358733"/>
            <a:ext cx="863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Инвестирование в строительство завода по производству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насосно-компрессорного оборудования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782" y="6022324"/>
            <a:ext cx="5849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Доля импорта насосно-компрессорного оборудования – 70%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6736</TotalTime>
  <Words>742</Words>
  <Application>Microsoft Office PowerPoint</Application>
  <PresentationFormat>Экран (4:3)</PresentationFormat>
  <Paragraphs>132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Нефтегазовое машиностроение в Тюменской области </vt:lpstr>
      <vt:lpstr>Презентация PowerPoint</vt:lpstr>
      <vt:lpstr>Презентация PowerPoint</vt:lpstr>
      <vt:lpstr>Потенциальные рынки для нефтегазового машиностроения  в Тюменской области</vt:lpstr>
      <vt:lpstr>Основные потребители продукции нефтегазового машиностроения, представленные в регионе</vt:lpstr>
      <vt:lpstr>Основные машиностроительные предприятия региона в нефтегазодобывающем секторе:</vt:lpstr>
      <vt:lpstr>Инвестиционные предложения</vt:lpstr>
      <vt:lpstr>Инвестирование в строительство завода по  производству буровых установок</vt:lpstr>
      <vt:lpstr> Инвестирование в завод по производству  буровых растворов на территории Тюменской области</vt:lpstr>
      <vt:lpstr>Презентация PowerPoint</vt:lpstr>
      <vt:lpstr>Презентация PowerPoint</vt:lpstr>
      <vt:lpstr>Презентация PowerPoint</vt:lpstr>
      <vt:lpstr>Индустриальные парки</vt:lpstr>
      <vt:lpstr>Индустриальный парк «Боровский»</vt:lpstr>
      <vt:lpstr>Индустриальный парк «Богандинский»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Жлудова Анна Павловна</dc:creator>
  <cp:lastModifiedBy>Шальнев Андрей Николаевич</cp:lastModifiedBy>
  <cp:revision>107</cp:revision>
  <cp:lastPrinted>2014-10-30T12:43:17Z</cp:lastPrinted>
  <dcterms:created xsi:type="dcterms:W3CDTF">2014-10-30T10:51:57Z</dcterms:created>
  <dcterms:modified xsi:type="dcterms:W3CDTF">2016-10-14T12:09:27Z</dcterms:modified>
</cp:coreProperties>
</file>