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92" r:id="rId3"/>
  </p:sldMasterIdLst>
  <p:notesMasterIdLst>
    <p:notesMasterId r:id="rId18"/>
  </p:notesMasterIdLst>
  <p:sldIdLst>
    <p:sldId id="325" r:id="rId4"/>
    <p:sldId id="340" r:id="rId5"/>
    <p:sldId id="326" r:id="rId6"/>
    <p:sldId id="301" r:id="rId7"/>
    <p:sldId id="338" r:id="rId8"/>
    <p:sldId id="345" r:id="rId9"/>
    <p:sldId id="339" r:id="rId10"/>
    <p:sldId id="337" r:id="rId11"/>
    <p:sldId id="346" r:id="rId12"/>
    <p:sldId id="347" r:id="rId13"/>
    <p:sldId id="348" r:id="rId14"/>
    <p:sldId id="349" r:id="rId15"/>
    <p:sldId id="289" r:id="rId16"/>
    <p:sldId id="267" r:id="rId17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6">
          <p15:clr>
            <a:srgbClr val="A4A3A4"/>
          </p15:clr>
        </p15:guide>
        <p15:guide id="2" pos="2169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A81BB"/>
    <a:srgbClr val="28334F"/>
    <a:srgbClr val="E30010"/>
    <a:srgbClr val="F67A00"/>
    <a:srgbClr val="0069B5"/>
    <a:srgbClr val="4B7BBD"/>
    <a:srgbClr val="25B8CA"/>
    <a:srgbClr val="5FB230"/>
    <a:srgbClr val="C3C327"/>
    <a:srgbClr val="7CD9E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-1446" y="-102"/>
      </p:cViewPr>
      <p:guideLst>
        <p:guide orient="horz" pos="43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86"/>
    </p:cViewPr>
  </p:sorterViewPr>
  <p:notesViewPr>
    <p:cSldViewPr>
      <p:cViewPr varScale="1">
        <p:scale>
          <a:sx n="78" d="100"/>
          <a:sy n="78" d="100"/>
        </p:scale>
        <p:origin x="-3900" y="-84"/>
      </p:cViewPr>
      <p:guideLst>
        <p:guide orient="horz" pos="3156"/>
        <p:guide orient="horz" pos="3110"/>
        <p:guide pos="216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srv2\&#1054;&#1073;&#1097;&#1072;&#1103;\&#1042;&#1077;&#1089;&#1077;&#1083;&#1100;&#1089;&#1082;&#1080;&#1081;\&#1056;&#1086;&#1079;&#1072;%20-%20&#1043;&#1072;&#1075;&#1072;&#1088;&#1080;&#1085;&#1072;\&#1055;&#1088;&#1086;&#1084;&#1099;&#1096;&#1083;&#1077;&#1085;&#1085;&#1099;&#1077;%20&#1090;&#1077;&#1087;&#1083;&#1080;&#1094;&#1099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eselsky\Desktop\Veselskiy%20Edislav\&#1055;&#1080;&#1089;&#1100;&#1084;&#1072;\CP%20Group\Source\data_for_pres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autoTitleDeleted val="1"/>
    <c:plotArea>
      <c:layout>
        <c:manualLayout>
          <c:layoutTarget val="inner"/>
          <c:xMode val="edge"/>
          <c:yMode val="edge"/>
          <c:x val="0.16406323442694473"/>
          <c:y val="0.28921991276523151"/>
          <c:w val="0.77870407561553434"/>
          <c:h val="0.51191214142547259"/>
        </c:manualLayout>
      </c:layout>
      <c:barChart>
        <c:barDir val="col"/>
        <c:grouping val="stacked"/>
        <c:ser>
          <c:idx val="0"/>
          <c:order val="0"/>
          <c:cat>
            <c:strRef>
              <c:f>Лист1!$L$2:$L$3</c:f>
              <c:strCache>
                <c:ptCount val="2"/>
                <c:pt idx="0">
                  <c:v>Спрос</c:v>
                </c:pt>
                <c:pt idx="1">
                  <c:v>Производство</c:v>
                </c:pt>
              </c:strCache>
            </c:strRef>
          </c:cat>
          <c:val>
            <c:numRef>
              <c:f>Лист1!$M$2:$M$3</c:f>
              <c:numCache>
                <c:formatCode>_-* #,##0\ _₽_-;\-* #,##0\ _₽_-;_-* "-"??\ _₽_-;_-@_-</c:formatCode>
                <c:ptCount val="2"/>
                <c:pt idx="0">
                  <c:v>450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cat>
            <c:strRef>
              <c:f>Лист1!$L$2:$L$3</c:f>
              <c:strCache>
                <c:ptCount val="2"/>
                <c:pt idx="0">
                  <c:v>Спрос</c:v>
                </c:pt>
                <c:pt idx="1">
                  <c:v>Производство</c:v>
                </c:pt>
              </c:strCache>
            </c:strRef>
          </c:cat>
          <c:val>
            <c:numRef>
              <c:f>Лист1!$N$2:$N$3</c:f>
              <c:numCache>
                <c:formatCode>General</c:formatCode>
                <c:ptCount val="2"/>
                <c:pt idx="1">
                  <c:v>0</c:v>
                </c:pt>
              </c:numCache>
            </c:numRef>
          </c:val>
        </c:ser>
        <c:ser>
          <c:idx val="2"/>
          <c:order val="2"/>
          <c:cat>
            <c:strRef>
              <c:f>Лист1!$L$2:$L$3</c:f>
              <c:strCache>
                <c:ptCount val="2"/>
                <c:pt idx="0">
                  <c:v>Спрос</c:v>
                </c:pt>
                <c:pt idx="1">
                  <c:v>Производство</c:v>
                </c:pt>
              </c:strCache>
            </c:strRef>
          </c:cat>
          <c:val>
            <c:numRef>
              <c:f>Лист1!$O$2:$O$3</c:f>
              <c:numCache>
                <c:formatCode>_-* #,##0\ _₽_-;\-* #,##0\ _₽_-;_-* "-"??\ _₽_-;_-@_-</c:formatCode>
                <c:ptCount val="2"/>
                <c:pt idx="1">
                  <c:v>380</c:v>
                </c:pt>
              </c:numCache>
            </c:numRef>
          </c:val>
        </c:ser>
        <c:ser>
          <c:idx val="3"/>
          <c:order val="3"/>
          <c:cat>
            <c:strRef>
              <c:f>Лист1!$L$2:$L$3</c:f>
              <c:strCache>
                <c:ptCount val="2"/>
                <c:pt idx="0">
                  <c:v>Спрос</c:v>
                </c:pt>
                <c:pt idx="1">
                  <c:v>Производство</c:v>
                </c:pt>
              </c:strCache>
            </c:strRef>
          </c:cat>
          <c:val>
            <c:numRef>
              <c:f>Лист1!$P$2:$P$3</c:f>
              <c:numCache>
                <c:formatCode>General</c:formatCode>
                <c:ptCount val="2"/>
                <c:pt idx="1">
                  <c:v>0</c:v>
                </c:pt>
              </c:numCache>
            </c:numRef>
          </c:val>
        </c:ser>
        <c:ser>
          <c:idx val="4"/>
          <c:order val="4"/>
          <c:cat>
            <c:strRef>
              <c:f>Лист1!$L$2:$L$3</c:f>
              <c:strCache>
                <c:ptCount val="2"/>
                <c:pt idx="0">
                  <c:v>Спрос</c:v>
                </c:pt>
                <c:pt idx="1">
                  <c:v>Производство</c:v>
                </c:pt>
              </c:strCache>
            </c:strRef>
          </c:cat>
          <c:val>
            <c:numRef>
              <c:f>Лист1!$Q$2:$Q$3</c:f>
              <c:numCache>
                <c:formatCode>_-* #,##0\ _₽_-;\-* #,##0\ _₽_-;_-* "-"??\ _₽_-;_-@_-</c:formatCode>
                <c:ptCount val="2"/>
                <c:pt idx="1">
                  <c:v>35</c:v>
                </c:pt>
              </c:numCache>
            </c:numRef>
          </c:val>
        </c:ser>
        <c:dLbls/>
        <c:gapWidth val="69"/>
        <c:overlap val="50"/>
        <c:axId val="54303360"/>
        <c:axId val="54317440"/>
      </c:barChart>
      <c:catAx>
        <c:axId val="54303360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54317440"/>
        <c:crosses val="autoZero"/>
        <c:auto val="1"/>
        <c:lblAlgn val="ctr"/>
        <c:lblOffset val="100"/>
      </c:catAx>
      <c:valAx>
        <c:axId val="54317440"/>
        <c:scaling>
          <c:orientation val="minMax"/>
        </c:scaling>
        <c:delete val="1"/>
        <c:axPos val="l"/>
        <c:numFmt formatCode="_-* #,##0\ _₽_-;\-* #,##0\ _₽_-;_-* &quot;-&quot;??\ _₽_-;_-@_-" sourceLinked="1"/>
        <c:majorTickMark val="none"/>
        <c:tickLblPos val="none"/>
        <c:crossAx val="543033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plotArea>
      <c:layout>
        <c:manualLayout>
          <c:layoutTarget val="inner"/>
          <c:xMode val="edge"/>
          <c:yMode val="edge"/>
          <c:x val="0.42057454622790957"/>
          <c:y val="3.8318436987076043E-2"/>
          <c:w val="0.52890419866997163"/>
          <c:h val="0.85363828622216575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2343682827511918"/>
                  <c:y val="-6.298663544474386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$0.10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7"/>
                <c:pt idx="0">
                  <c:v>Tver region</c:v>
                </c:pt>
                <c:pt idx="1">
                  <c:v>Pskov region</c:v>
                </c:pt>
                <c:pt idx="2">
                  <c:v>Kaluga region</c:v>
                </c:pt>
                <c:pt idx="3">
                  <c:v>Bryansk region</c:v>
                </c:pt>
                <c:pt idx="4">
                  <c:v>Moscow region</c:v>
                </c:pt>
                <c:pt idx="5">
                  <c:v>Ivanovo region</c:v>
                </c:pt>
                <c:pt idx="6">
                  <c:v>Belgorod region</c:v>
                </c:pt>
              </c:strCache>
            </c:strRef>
          </c:cat>
          <c:val>
            <c:numRef>
              <c:f>Лист1!$B$2:$B$9</c:f>
              <c:numCache>
                <c:formatCode>_-[$$-409]* #,##0.00_ ;_-[$$-409]* \-#,##0.00\ ;_-[$$-409]* "-"??_ ;_-@_ 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7">
                  <c:v>0.10125000000000002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Lbls>
            <c:dLbl>
              <c:idx val="0"/>
              <c:layout>
                <c:manualLayout>
                  <c:x val="0.1257390483183027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$</a:t>
                    </a:r>
                    <a:r>
                      <a:rPr lang="en-US" dirty="0" smtClean="0"/>
                      <a:t>0.04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763177279819150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$0.02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3461034522734194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$</a:t>
                    </a:r>
                    <a:r>
                      <a:rPr lang="en-US" dirty="0" smtClean="0"/>
                      <a:t>0.05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20191536689160425"/>
                  <c:y val="-6.298663544474386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$0.10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1306141105094603"/>
                  <c:y val="-6.298663544474386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$0.04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14611238847857491"/>
                  <c:y val="-6.2986635444743514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$</a:t>
                    </a:r>
                    <a:r>
                      <a:rPr lang="en-US" dirty="0" smtClean="0"/>
                      <a:t>0.06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7798807378890291"/>
                  <c:y val="-6.298663544474386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$0.07 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7"/>
                <c:pt idx="0">
                  <c:v>Tver region</c:v>
                </c:pt>
                <c:pt idx="1">
                  <c:v>Pskov region</c:v>
                </c:pt>
                <c:pt idx="2">
                  <c:v>Kaluga region</c:v>
                </c:pt>
                <c:pt idx="3">
                  <c:v>Bryansk region</c:v>
                </c:pt>
                <c:pt idx="4">
                  <c:v>Moscow region</c:v>
                </c:pt>
                <c:pt idx="5">
                  <c:v>Ivanovo region</c:v>
                </c:pt>
                <c:pt idx="6">
                  <c:v>Belgorod region</c:v>
                </c:pt>
              </c:strCache>
            </c:strRef>
          </c:cat>
          <c:val>
            <c:numRef>
              <c:f>Лист1!$C$2:$C$9</c:f>
              <c:numCache>
                <c:formatCode>_-[$$-409]* #,##0.00_ ;_-[$$-409]* \-#,##0.00\ ;_-[$$-409]* "-"??_ ;_-@_ </c:formatCode>
                <c:ptCount val="8"/>
                <c:pt idx="0">
                  <c:v>4.3281249999999945E-2</c:v>
                </c:pt>
                <c:pt idx="1">
                  <c:v>1.5468750000000003E-2</c:v>
                </c:pt>
                <c:pt idx="2">
                  <c:v>5.4687500000000014E-2</c:v>
                </c:pt>
                <c:pt idx="3">
                  <c:v>0.10312499999999999</c:v>
                </c:pt>
                <c:pt idx="4">
                  <c:v>3.7968750000000002E-2</c:v>
                </c:pt>
                <c:pt idx="5">
                  <c:v>6.1250000000000006E-2</c:v>
                </c:pt>
                <c:pt idx="6">
                  <c:v>7.1093749999999997E-2</c:v>
                </c:pt>
              </c:numCache>
            </c:numRef>
          </c:val>
        </c:ser>
        <c:dLbls/>
        <c:overlap val="100"/>
        <c:axId val="54381568"/>
        <c:axId val="116850048"/>
      </c:barChart>
      <c:catAx>
        <c:axId val="54381568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8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6850048"/>
        <c:crosses val="autoZero"/>
        <c:auto val="1"/>
        <c:lblAlgn val="l"/>
        <c:lblOffset val="100"/>
      </c:catAx>
      <c:valAx>
        <c:axId val="116850048"/>
        <c:scaling>
          <c:orientation val="minMax"/>
        </c:scaling>
        <c:delete val="1"/>
        <c:axPos val="b"/>
        <c:numFmt formatCode="_-[$$-409]* #,##0.00_ ;_-[$$-409]* \-#,##0.00\ ;_-[$$-409]* &quot;-&quot;??_ ;_-@_ " sourceLinked="1"/>
        <c:tickLblPos val="none"/>
        <c:crossAx val="54381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title>
      <c:tx>
        <c:rich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r>
              <a:rPr lang="en-US" sz="1000" dirty="0">
                <a:latin typeface="Arial" pitchFamily="34" charset="0"/>
                <a:cs typeface="Arial" pitchFamily="34" charset="0"/>
              </a:rPr>
              <a:t>Dairy balance,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kg, 201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6</a:t>
            </a:r>
          </a:p>
        </c:rich>
      </c:tx>
      <c:layout/>
    </c:title>
    <c:plotArea>
      <c:layout/>
      <c:barChart>
        <c:barDir val="col"/>
        <c:grouping val="stacked"/>
        <c:ser>
          <c:idx val="0"/>
          <c:order val="0"/>
          <c:dLbls>
            <c:dLbl>
              <c:idx val="0"/>
              <c:layout>
                <c:manualLayout>
                  <c:x val="0"/>
                  <c:y val="-8.2191780821916638E-2"/>
                </c:manualLayout>
              </c:layout>
              <c:tx>
                <c:rich>
                  <a:bodyPr/>
                  <a:lstStyle/>
                  <a:p>
                    <a:r>
                      <a:rPr lang="en-US" sz="800" dirty="0" smtClean="0"/>
                      <a:t>B</a:t>
                    </a:r>
                    <a:r>
                      <a:rPr lang="en-US" dirty="0" smtClean="0"/>
                      <a:t>eg Bal 8.8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8.2191780821916638E-2"/>
                </c:manualLayout>
              </c:layout>
              <c:tx>
                <c:rich>
                  <a:bodyPr/>
                  <a:lstStyle/>
                  <a:p>
                    <a:r>
                      <a:rPr lang="en-US" sz="800" dirty="0" smtClean="0"/>
                      <a:t>E</a:t>
                    </a:r>
                    <a:r>
                      <a:rPr lang="en-US" dirty="0" smtClean="0"/>
                      <a:t>nd Bal 8.7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Лист1!$X$5:$X$6</c:f>
              <c:strCache>
                <c:ptCount val="2"/>
                <c:pt idx="0">
                  <c:v>Inflow to the market</c:v>
                </c:pt>
                <c:pt idx="1">
                  <c:v>Outflow of the market</c:v>
                </c:pt>
              </c:strCache>
            </c:strRef>
          </c:cat>
          <c:val>
            <c:numRef>
              <c:f>Лист1!$Y$5:$Y$6</c:f>
              <c:numCache>
                <c:formatCode>0.0</c:formatCode>
                <c:ptCount val="2"/>
                <c:pt idx="0">
                  <c:v>8.8000000000000007</c:v>
                </c:pt>
                <c:pt idx="1">
                  <c:v>8.7000000000000011</c:v>
                </c:pt>
              </c:numCache>
            </c:numRef>
          </c:val>
        </c:ser>
        <c:ser>
          <c:idx val="1"/>
          <c:order val="1"/>
          <c:cat>
            <c:strRef>
              <c:f>Лист1!$X$5:$X$6</c:f>
              <c:strCache>
                <c:ptCount val="2"/>
                <c:pt idx="0">
                  <c:v>Inflow to the market</c:v>
                </c:pt>
                <c:pt idx="1">
                  <c:v>Outflow of the market</c:v>
                </c:pt>
              </c:strCache>
            </c:strRef>
          </c:cat>
          <c:val>
            <c:numRef>
              <c:f>Лист1!$Z$5:$Z$6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</c:ser>
        <c:ser>
          <c:idx val="2"/>
          <c:order val="2"/>
          <c:dLbls>
            <c:dLbl>
              <c:idx val="0"/>
              <c:layout>
                <c:manualLayout>
                  <c:x val="2.6385224274406392E-3"/>
                  <c:y val="-0.20547945205479598"/>
                </c:manualLayout>
              </c:layout>
              <c:tx>
                <c:rich>
                  <a:bodyPr/>
                  <a:lstStyle/>
                  <a:p>
                    <a:r>
                      <a:rPr lang="en-US" sz="800" baseline="0" dirty="0" smtClean="0">
                        <a:latin typeface="Arial" pitchFamily="34" charset="0"/>
                        <a:cs typeface="Arial" pitchFamily="34" charset="0"/>
                      </a:rPr>
                      <a:t>P</a:t>
                    </a:r>
                    <a:r>
                      <a:rPr lang="en-US" dirty="0" smtClean="0"/>
                      <a:t>rod 298.3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23972602739726193"/>
                </c:manualLayout>
              </c:layout>
              <c:tx>
                <c:rich>
                  <a:bodyPr/>
                  <a:lstStyle/>
                  <a:p>
                    <a:r>
                      <a:rPr lang="en-US" sz="800" baseline="0" dirty="0" smtClean="0">
                        <a:latin typeface="Arial" pitchFamily="34" charset="0"/>
                        <a:cs typeface="Arial" pitchFamily="34" charset="0"/>
                      </a:rPr>
                      <a:t>C</a:t>
                    </a:r>
                    <a:r>
                      <a:rPr lang="en-US" dirty="0" smtClean="0"/>
                      <a:t>ons</a:t>
                    </a:r>
                    <a:r>
                      <a:rPr lang="en-US" baseline="0" dirty="0" smtClean="0"/>
                      <a:t> </a:t>
                    </a:r>
                    <a:r>
                      <a:rPr lang="en-US" dirty="0" smtClean="0"/>
                      <a:t>313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Лист1!$X$5:$X$6</c:f>
              <c:strCache>
                <c:ptCount val="2"/>
                <c:pt idx="0">
                  <c:v>Inflow to the market</c:v>
                </c:pt>
                <c:pt idx="1">
                  <c:v>Outflow of the market</c:v>
                </c:pt>
              </c:strCache>
            </c:strRef>
          </c:cat>
          <c:val>
            <c:numRef>
              <c:f>Лист1!$AA$5:$AA$6</c:f>
              <c:numCache>
                <c:formatCode>General</c:formatCode>
                <c:ptCount val="2"/>
                <c:pt idx="0" formatCode="0.0">
                  <c:v>298.3</c:v>
                </c:pt>
                <c:pt idx="1">
                  <c:v>313</c:v>
                </c:pt>
              </c:numCache>
            </c:numRef>
          </c:val>
        </c:ser>
        <c:ser>
          <c:idx val="3"/>
          <c:order val="3"/>
          <c:cat>
            <c:strRef>
              <c:f>Лист1!$X$5:$X$6</c:f>
              <c:strCache>
                <c:ptCount val="2"/>
                <c:pt idx="0">
                  <c:v>Inflow to the market</c:v>
                </c:pt>
                <c:pt idx="1">
                  <c:v>Outflow of the market</c:v>
                </c:pt>
              </c:strCache>
            </c:strRef>
          </c:cat>
          <c:val>
            <c:numRef>
              <c:f>Лист1!$AB$5:$AB$6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</c:ser>
        <c:ser>
          <c:idx val="4"/>
          <c:order val="4"/>
          <c:dLbls>
            <c:dLbl>
              <c:idx val="0"/>
              <c:layout>
                <c:manualLayout>
                  <c:x val="-2.6385224274406392E-3"/>
                  <c:y val="-0.18754395426599269"/>
                </c:manualLayout>
              </c:layout>
              <c:tx>
                <c:rich>
                  <a:bodyPr/>
                  <a:lstStyle/>
                  <a:p>
                    <a:r>
                      <a:rPr lang="en-US" sz="800" baseline="0" dirty="0">
                        <a:latin typeface="Arial" pitchFamily="34" charset="0"/>
                        <a:cs typeface="Arial" pitchFamily="34" charset="0"/>
                      </a:rPr>
                      <a:t>I</a:t>
                    </a:r>
                    <a:r>
                      <a:rPr lang="en-US" dirty="0"/>
                      <a:t>mport 222</a:t>
                    </a:r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6385224274406392E-3"/>
                  <c:y val="-0.16616006903246691"/>
                </c:manualLayout>
              </c:layout>
              <c:tx>
                <c:rich>
                  <a:bodyPr/>
                  <a:lstStyle/>
                  <a:p>
                    <a:r>
                      <a:rPr lang="en-US" sz="800" baseline="0" dirty="0">
                        <a:latin typeface="Arial" pitchFamily="34" charset="0"/>
                        <a:cs typeface="Arial" pitchFamily="34" charset="0"/>
                      </a:rPr>
                      <a:t>E</a:t>
                    </a:r>
                    <a:r>
                      <a:rPr lang="en-US" dirty="0"/>
                      <a:t>xport 207</a:t>
                    </a:r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Лист1!$X$5:$X$6</c:f>
              <c:strCache>
                <c:ptCount val="2"/>
                <c:pt idx="0">
                  <c:v>Inflow to the market</c:v>
                </c:pt>
                <c:pt idx="1">
                  <c:v>Outflow of the market</c:v>
                </c:pt>
              </c:strCache>
            </c:strRef>
          </c:cat>
          <c:val>
            <c:numRef>
              <c:f>Лист1!$AC$5:$AC$6</c:f>
              <c:numCache>
                <c:formatCode>0.0</c:formatCode>
                <c:ptCount val="2"/>
                <c:pt idx="0">
                  <c:v>221.9</c:v>
                </c:pt>
                <c:pt idx="1">
                  <c:v>207.3</c:v>
                </c:pt>
              </c:numCache>
            </c:numRef>
          </c:val>
        </c:ser>
        <c:dLbls/>
        <c:gapWidth val="300"/>
        <c:axId val="54686848"/>
        <c:axId val="54688384"/>
      </c:barChart>
      <c:catAx>
        <c:axId val="5468684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8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54688384"/>
        <c:crosses val="autoZero"/>
        <c:auto val="1"/>
        <c:lblAlgn val="ctr"/>
        <c:lblOffset val="100"/>
      </c:catAx>
      <c:valAx>
        <c:axId val="54688384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54686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3255BE-8556-431B-8574-91820E1A922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71098BEB-7510-4501-B2EE-9AC7F6F334B3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Industrial crops</a:t>
          </a:r>
          <a:endParaRPr lang="ru-RU" sz="1200" dirty="0">
            <a:solidFill>
              <a:schemeClr val="tx1"/>
            </a:solidFill>
          </a:endParaRPr>
        </a:p>
      </dgm:t>
    </dgm:pt>
    <dgm:pt modelId="{0CE4AAD8-5DBB-40C8-95F3-E33C261A2577}" type="parTrans" cxnId="{2C0732E9-FD95-4376-8DF9-C7F4F4008630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6AF8ECD0-0A11-4248-8435-F768DDE4F4A9}" type="sibTrans" cxnId="{2C0732E9-FD95-4376-8DF9-C7F4F4008630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41545954-9C7E-4A4C-A7B0-B566BF66CA7D}" type="asst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Fibers</a:t>
          </a:r>
          <a:endParaRPr lang="ru-RU" sz="1200" dirty="0">
            <a:solidFill>
              <a:schemeClr val="tx1"/>
            </a:solidFill>
          </a:endParaRPr>
        </a:p>
      </dgm:t>
    </dgm:pt>
    <dgm:pt modelId="{3F33DE3D-DE88-4047-BD81-9CE8FCD03830}" type="parTrans" cxnId="{16851440-C2A6-498B-9F03-0F5BA4FB6DDD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2BC79B56-8ECF-44AD-9E40-E15649522A85}" type="sibTrans" cxnId="{16851440-C2A6-498B-9F03-0F5BA4FB6DDD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0BB78B1B-8524-4C20-B0B1-3609C6A24FEC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Oil</a:t>
          </a:r>
          <a:endParaRPr lang="ru-RU" sz="1200" dirty="0">
            <a:solidFill>
              <a:schemeClr val="tx1"/>
            </a:solidFill>
          </a:endParaRPr>
        </a:p>
      </dgm:t>
    </dgm:pt>
    <dgm:pt modelId="{BFD6BF63-D210-42FF-A760-92A9DE27BCBD}" type="parTrans" cxnId="{CB57F7D7-0C96-46D6-B40C-F66C17913313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685F5915-EA0F-4EBD-9F78-82C2F1F5FE7D}" type="sibTrans" cxnId="{CB57F7D7-0C96-46D6-B40C-F66C17913313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981E618C-2974-4C82-9B02-9C1B74F20D21}" type="asst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Textile</a:t>
          </a:r>
          <a:endParaRPr lang="ru-RU" sz="1200" dirty="0">
            <a:solidFill>
              <a:schemeClr val="tx1"/>
            </a:solidFill>
          </a:endParaRPr>
        </a:p>
      </dgm:t>
    </dgm:pt>
    <dgm:pt modelId="{466D1E98-5036-4F63-B040-C8C868884ACA}" type="parTrans" cxnId="{017127FB-52F2-4D89-9CF6-6F898294B5D3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272B35E4-B21B-40C9-AFBE-F3615F3EC12A}" type="sibTrans" cxnId="{017127FB-52F2-4D89-9CF6-6F898294B5D3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2E6F86C0-FCD8-4AF4-83A3-E1D1AA420741}" type="asst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Cellulose</a:t>
          </a:r>
          <a:endParaRPr lang="ru-RU" sz="1200" dirty="0">
            <a:solidFill>
              <a:schemeClr val="tx1"/>
            </a:solidFill>
          </a:endParaRPr>
        </a:p>
      </dgm:t>
    </dgm:pt>
    <dgm:pt modelId="{AA1A6462-BD86-4CE1-A245-26D80AD4A7FD}" type="parTrans" cxnId="{001FE9A6-55E6-4FE2-AB91-7C194C183D6C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9EFFDE48-988A-48EE-B91D-58588D47AE6A}" type="sibTrans" cxnId="{001FE9A6-55E6-4FE2-AB91-7C194C183D6C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39EC99E1-44BD-48C8-98FE-BE6B09334BD0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Pharmaceuticals</a:t>
          </a:r>
          <a:endParaRPr lang="ru-RU" sz="1200" dirty="0">
            <a:solidFill>
              <a:schemeClr val="tx1"/>
            </a:solidFill>
          </a:endParaRPr>
        </a:p>
      </dgm:t>
    </dgm:pt>
    <dgm:pt modelId="{41535F6F-ADF9-4953-B7CE-D5F0C2206459}" type="parTrans" cxnId="{053A5BBA-8FC4-4D8D-B5EC-E550AC4BC42A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F5BE7A6E-1B9A-4813-BE1F-72A5BD2B6F3E}" type="sibTrans" cxnId="{053A5BBA-8FC4-4D8D-B5EC-E550AC4BC42A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7545EAC3-7BB5-4A45-B9AD-B721695E069B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Paints</a:t>
          </a:r>
          <a:endParaRPr lang="ru-RU" sz="1200" dirty="0">
            <a:solidFill>
              <a:schemeClr val="tx1"/>
            </a:solidFill>
          </a:endParaRPr>
        </a:p>
      </dgm:t>
    </dgm:pt>
    <dgm:pt modelId="{C0AFE8AD-B46F-4779-9895-1FAFDD98B766}" type="parTrans" cxnId="{EC19EBED-D8B4-4227-B14A-078B46688283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10B29910-59FC-4117-935E-B0E63405C284}" type="sibTrans" cxnId="{EC19EBED-D8B4-4227-B14A-078B46688283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FB495AD9-872D-4681-B6F8-E347F2D831D1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Cosmetics</a:t>
          </a:r>
          <a:endParaRPr lang="ru-RU" sz="1200" dirty="0">
            <a:solidFill>
              <a:schemeClr val="tx1"/>
            </a:solidFill>
          </a:endParaRPr>
        </a:p>
      </dgm:t>
    </dgm:pt>
    <dgm:pt modelId="{87604E9B-773C-4392-AF81-A8CE1671E520}" type="parTrans" cxnId="{11233CD6-BD1F-47C4-91FA-D44A916BE853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91463595-4018-4A4D-AF7A-E8F1ADD17A3C}" type="sibTrans" cxnId="{11233CD6-BD1F-47C4-91FA-D44A916BE853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237D4B74-A310-4F24-AC7B-D2F7967CF592}" type="asst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Personal care</a:t>
          </a:r>
          <a:endParaRPr lang="ru-RU" sz="1200" dirty="0">
            <a:solidFill>
              <a:schemeClr val="tx1"/>
            </a:solidFill>
          </a:endParaRPr>
        </a:p>
      </dgm:t>
    </dgm:pt>
    <dgm:pt modelId="{C4A4F6D9-A226-4C3E-96C7-8F9B1D0232F8}" type="parTrans" cxnId="{2F76737C-B2FB-4955-9F11-39B6B34F7C0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79D806D6-1EFB-4121-AC69-2B915E663903}" type="sibTrans" cxnId="{2F76737C-B2FB-4955-9F11-39B6B34F7C08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E393F975-B95E-4C1F-8D29-A72A17166977}" type="asst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200" dirty="0" smtClean="0">
              <a:solidFill>
                <a:schemeClr val="tx1"/>
              </a:solidFill>
            </a:rPr>
            <a:t>Building materials</a:t>
          </a:r>
          <a:endParaRPr lang="ru-RU" sz="1200" dirty="0">
            <a:solidFill>
              <a:schemeClr val="tx1"/>
            </a:solidFill>
          </a:endParaRPr>
        </a:p>
      </dgm:t>
    </dgm:pt>
    <dgm:pt modelId="{84EBB452-52F8-4EE2-8842-978175C28812}" type="parTrans" cxnId="{5020CB0E-3593-450B-BC7A-0653AB0797BA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 dirty="0">
            <a:solidFill>
              <a:schemeClr val="tx1"/>
            </a:solidFill>
          </a:endParaRPr>
        </a:p>
      </dgm:t>
    </dgm:pt>
    <dgm:pt modelId="{89545801-8B8F-4F92-ACFD-596C79F8B9EA}" type="sibTrans" cxnId="{5020CB0E-3593-450B-BC7A-0653AB0797BA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D4F6C727-A77C-44E2-B125-A98BA7AA28C5}" type="pres">
      <dgm:prSet presAssocID="{903255BE-8556-431B-8574-91820E1A922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C2DCDB-0C55-4C5E-BF2C-6250CE0F7A34}" type="pres">
      <dgm:prSet presAssocID="{71098BEB-7510-4501-B2EE-9AC7F6F334B3}" presName="root1" presStyleCnt="0"/>
      <dgm:spPr/>
      <dgm:t>
        <a:bodyPr/>
        <a:lstStyle/>
        <a:p>
          <a:endParaRPr lang="ru-RU"/>
        </a:p>
      </dgm:t>
    </dgm:pt>
    <dgm:pt modelId="{824BA8F8-7699-4561-90D6-A49E262B89C2}" type="pres">
      <dgm:prSet presAssocID="{71098BEB-7510-4501-B2EE-9AC7F6F334B3}" presName="LevelOneTextNode" presStyleLbl="node0" presStyleIdx="0" presStyleCnt="1" custScaleX="300808" custScaleY="10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A53BD3-D6A5-49B8-B6AD-D9AB8B928549}" type="pres">
      <dgm:prSet presAssocID="{71098BEB-7510-4501-B2EE-9AC7F6F334B3}" presName="level2hierChild" presStyleCnt="0"/>
      <dgm:spPr/>
      <dgm:t>
        <a:bodyPr/>
        <a:lstStyle/>
        <a:p>
          <a:endParaRPr lang="ru-RU"/>
        </a:p>
      </dgm:t>
    </dgm:pt>
    <dgm:pt modelId="{A657B9D0-7D3D-4F8A-81DB-1E1C6AD98D4A}" type="pres">
      <dgm:prSet presAssocID="{3F33DE3D-DE88-4047-BD81-9CE8FCD03830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F2CAC77-180A-45F8-985C-A250703DF64B}" type="pres">
      <dgm:prSet presAssocID="{3F33DE3D-DE88-4047-BD81-9CE8FCD03830}" presName="connTx" presStyleLbl="parChTrans1D2" presStyleIdx="0" presStyleCnt="2"/>
      <dgm:spPr/>
      <dgm:t>
        <a:bodyPr/>
        <a:lstStyle/>
        <a:p>
          <a:endParaRPr lang="ru-RU"/>
        </a:p>
      </dgm:t>
    </dgm:pt>
    <dgm:pt modelId="{D213BF32-CBDA-4FC3-AAA9-916B3C4358F1}" type="pres">
      <dgm:prSet presAssocID="{41545954-9C7E-4A4C-A7B0-B566BF66CA7D}" presName="root2" presStyleCnt="0"/>
      <dgm:spPr/>
      <dgm:t>
        <a:bodyPr/>
        <a:lstStyle/>
        <a:p>
          <a:endParaRPr lang="ru-RU"/>
        </a:p>
      </dgm:t>
    </dgm:pt>
    <dgm:pt modelId="{352E1939-DD8F-4DF1-B492-605685E60824}" type="pres">
      <dgm:prSet presAssocID="{41545954-9C7E-4A4C-A7B0-B566BF66CA7D}" presName="LevelTwoTextNode" presStyleLbl="asst1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89820E-B879-48BD-9CF7-C7C0138B0303}" type="pres">
      <dgm:prSet presAssocID="{41545954-9C7E-4A4C-A7B0-B566BF66CA7D}" presName="level3hierChild" presStyleCnt="0"/>
      <dgm:spPr/>
      <dgm:t>
        <a:bodyPr/>
        <a:lstStyle/>
        <a:p>
          <a:endParaRPr lang="ru-RU"/>
        </a:p>
      </dgm:t>
    </dgm:pt>
    <dgm:pt modelId="{4BAFECB0-8AAB-4483-9DF0-B4A6A0E3084B}" type="pres">
      <dgm:prSet presAssocID="{466D1E98-5036-4F63-B040-C8C868884ACA}" presName="conn2-1" presStyleLbl="parChTrans1D3" presStyleIdx="0" presStyleCnt="7"/>
      <dgm:spPr/>
      <dgm:t>
        <a:bodyPr/>
        <a:lstStyle/>
        <a:p>
          <a:endParaRPr lang="ru-RU"/>
        </a:p>
      </dgm:t>
    </dgm:pt>
    <dgm:pt modelId="{5D6364A9-277F-424A-B545-E21EC1B0B837}" type="pres">
      <dgm:prSet presAssocID="{466D1E98-5036-4F63-B040-C8C868884ACA}" presName="connTx" presStyleLbl="parChTrans1D3" presStyleIdx="0" presStyleCnt="7"/>
      <dgm:spPr/>
      <dgm:t>
        <a:bodyPr/>
        <a:lstStyle/>
        <a:p>
          <a:endParaRPr lang="ru-RU"/>
        </a:p>
      </dgm:t>
    </dgm:pt>
    <dgm:pt modelId="{F7146334-E2CB-430C-BAE6-78B477A4212C}" type="pres">
      <dgm:prSet presAssocID="{981E618C-2974-4C82-9B02-9C1B74F20D21}" presName="root2" presStyleCnt="0"/>
      <dgm:spPr/>
      <dgm:t>
        <a:bodyPr/>
        <a:lstStyle/>
        <a:p>
          <a:endParaRPr lang="ru-RU"/>
        </a:p>
      </dgm:t>
    </dgm:pt>
    <dgm:pt modelId="{41105EC2-CB60-431D-A58C-50A292ABAC26}" type="pres">
      <dgm:prSet presAssocID="{981E618C-2974-4C82-9B02-9C1B74F20D21}" presName="LevelTwoTextNode" presStyleLbl="asst1" presStyleIdx="1" presStyleCnt="5" custScaleX="274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D5E5CC-5064-414F-87F1-DBAD0D78DF0C}" type="pres">
      <dgm:prSet presAssocID="{981E618C-2974-4C82-9B02-9C1B74F20D21}" presName="level3hierChild" presStyleCnt="0"/>
      <dgm:spPr/>
      <dgm:t>
        <a:bodyPr/>
        <a:lstStyle/>
        <a:p>
          <a:endParaRPr lang="ru-RU"/>
        </a:p>
      </dgm:t>
    </dgm:pt>
    <dgm:pt modelId="{98054F28-2B26-4A11-A671-1588AF223175}" type="pres">
      <dgm:prSet presAssocID="{AA1A6462-BD86-4CE1-A245-26D80AD4A7FD}" presName="conn2-1" presStyleLbl="parChTrans1D3" presStyleIdx="1" presStyleCnt="7"/>
      <dgm:spPr/>
      <dgm:t>
        <a:bodyPr/>
        <a:lstStyle/>
        <a:p>
          <a:endParaRPr lang="ru-RU"/>
        </a:p>
      </dgm:t>
    </dgm:pt>
    <dgm:pt modelId="{BE83A5A9-CC65-4AFD-9339-09E4FF4697E3}" type="pres">
      <dgm:prSet presAssocID="{AA1A6462-BD86-4CE1-A245-26D80AD4A7FD}" presName="connTx" presStyleLbl="parChTrans1D3" presStyleIdx="1" presStyleCnt="7"/>
      <dgm:spPr/>
      <dgm:t>
        <a:bodyPr/>
        <a:lstStyle/>
        <a:p>
          <a:endParaRPr lang="ru-RU"/>
        </a:p>
      </dgm:t>
    </dgm:pt>
    <dgm:pt modelId="{EE3A9778-6894-4857-8D3B-3A9E0DB857F8}" type="pres">
      <dgm:prSet presAssocID="{2E6F86C0-FCD8-4AF4-83A3-E1D1AA420741}" presName="root2" presStyleCnt="0"/>
      <dgm:spPr/>
      <dgm:t>
        <a:bodyPr/>
        <a:lstStyle/>
        <a:p>
          <a:endParaRPr lang="ru-RU"/>
        </a:p>
      </dgm:t>
    </dgm:pt>
    <dgm:pt modelId="{923F8F71-BB4C-4F34-8236-3B5642DBB612}" type="pres">
      <dgm:prSet presAssocID="{2E6F86C0-FCD8-4AF4-83A3-E1D1AA420741}" presName="LevelTwoTextNode" presStyleLbl="asst1" presStyleIdx="2" presStyleCnt="5" custScaleX="274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7222BB-064B-4E99-8703-2A32B4BC69C2}" type="pres">
      <dgm:prSet presAssocID="{2E6F86C0-FCD8-4AF4-83A3-E1D1AA420741}" presName="level3hierChild" presStyleCnt="0"/>
      <dgm:spPr/>
      <dgm:t>
        <a:bodyPr/>
        <a:lstStyle/>
        <a:p>
          <a:endParaRPr lang="ru-RU"/>
        </a:p>
      </dgm:t>
    </dgm:pt>
    <dgm:pt modelId="{BB7652E1-2BF3-42F1-9AB2-4D81F4EF809F}" type="pres">
      <dgm:prSet presAssocID="{C4A4F6D9-A226-4C3E-96C7-8F9B1D0232F8}" presName="conn2-1" presStyleLbl="parChTrans1D3" presStyleIdx="2" presStyleCnt="7"/>
      <dgm:spPr/>
      <dgm:t>
        <a:bodyPr/>
        <a:lstStyle/>
        <a:p>
          <a:endParaRPr lang="ru-RU"/>
        </a:p>
      </dgm:t>
    </dgm:pt>
    <dgm:pt modelId="{A00E3DEA-5B28-4497-BA4F-99AA82C2389A}" type="pres">
      <dgm:prSet presAssocID="{C4A4F6D9-A226-4C3E-96C7-8F9B1D0232F8}" presName="connTx" presStyleLbl="parChTrans1D3" presStyleIdx="2" presStyleCnt="7"/>
      <dgm:spPr/>
      <dgm:t>
        <a:bodyPr/>
        <a:lstStyle/>
        <a:p>
          <a:endParaRPr lang="ru-RU"/>
        </a:p>
      </dgm:t>
    </dgm:pt>
    <dgm:pt modelId="{04A7D88D-CB46-4EF2-8B1A-DB14D9AA3946}" type="pres">
      <dgm:prSet presAssocID="{237D4B74-A310-4F24-AC7B-D2F7967CF592}" presName="root2" presStyleCnt="0"/>
      <dgm:spPr/>
      <dgm:t>
        <a:bodyPr/>
        <a:lstStyle/>
        <a:p>
          <a:endParaRPr lang="ru-RU"/>
        </a:p>
      </dgm:t>
    </dgm:pt>
    <dgm:pt modelId="{E842F1DE-8300-4DE3-9312-2B6414DD301C}" type="pres">
      <dgm:prSet presAssocID="{237D4B74-A310-4F24-AC7B-D2F7967CF592}" presName="LevelTwoTextNode" presStyleLbl="asst1" presStyleIdx="3" presStyleCnt="5" custScaleX="274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EBDD8B-D0C3-4C87-9CDD-97BDCC4F26CF}" type="pres">
      <dgm:prSet presAssocID="{237D4B74-A310-4F24-AC7B-D2F7967CF592}" presName="level3hierChild" presStyleCnt="0"/>
      <dgm:spPr/>
      <dgm:t>
        <a:bodyPr/>
        <a:lstStyle/>
        <a:p>
          <a:endParaRPr lang="ru-RU"/>
        </a:p>
      </dgm:t>
    </dgm:pt>
    <dgm:pt modelId="{5D58C441-2EEE-4748-8233-AFA62125BA03}" type="pres">
      <dgm:prSet presAssocID="{84EBB452-52F8-4EE2-8842-978175C28812}" presName="conn2-1" presStyleLbl="parChTrans1D3" presStyleIdx="3" presStyleCnt="7"/>
      <dgm:spPr/>
      <dgm:t>
        <a:bodyPr/>
        <a:lstStyle/>
        <a:p>
          <a:endParaRPr lang="ru-RU"/>
        </a:p>
      </dgm:t>
    </dgm:pt>
    <dgm:pt modelId="{86127E5A-6DD3-4287-9897-3856BF22A74E}" type="pres">
      <dgm:prSet presAssocID="{84EBB452-52F8-4EE2-8842-978175C28812}" presName="connTx" presStyleLbl="parChTrans1D3" presStyleIdx="3" presStyleCnt="7"/>
      <dgm:spPr/>
      <dgm:t>
        <a:bodyPr/>
        <a:lstStyle/>
        <a:p>
          <a:endParaRPr lang="ru-RU"/>
        </a:p>
      </dgm:t>
    </dgm:pt>
    <dgm:pt modelId="{11B73B39-AF20-48AD-BAD9-8943754AB1D0}" type="pres">
      <dgm:prSet presAssocID="{E393F975-B95E-4C1F-8D29-A72A17166977}" presName="root2" presStyleCnt="0"/>
      <dgm:spPr/>
      <dgm:t>
        <a:bodyPr/>
        <a:lstStyle/>
        <a:p>
          <a:endParaRPr lang="ru-RU"/>
        </a:p>
      </dgm:t>
    </dgm:pt>
    <dgm:pt modelId="{A3AF03B3-6CFD-47EE-9CE4-19989BD68DB4}" type="pres">
      <dgm:prSet presAssocID="{E393F975-B95E-4C1F-8D29-A72A17166977}" presName="LevelTwoTextNode" presStyleLbl="asst1" presStyleIdx="4" presStyleCnt="5" custScaleX="274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C33294-584F-4EFE-99A1-F729FF559B2F}" type="pres">
      <dgm:prSet presAssocID="{E393F975-B95E-4C1F-8D29-A72A17166977}" presName="level3hierChild" presStyleCnt="0"/>
      <dgm:spPr/>
      <dgm:t>
        <a:bodyPr/>
        <a:lstStyle/>
        <a:p>
          <a:endParaRPr lang="ru-RU"/>
        </a:p>
      </dgm:t>
    </dgm:pt>
    <dgm:pt modelId="{271A9832-87B9-4755-A15F-BFE2E5609395}" type="pres">
      <dgm:prSet presAssocID="{BFD6BF63-D210-42FF-A760-92A9DE27BCBD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F56ECA1D-9690-4985-A293-1AAD277E5411}" type="pres">
      <dgm:prSet presAssocID="{BFD6BF63-D210-42FF-A760-92A9DE27BCBD}" presName="connTx" presStyleLbl="parChTrans1D2" presStyleIdx="1" presStyleCnt="2"/>
      <dgm:spPr/>
      <dgm:t>
        <a:bodyPr/>
        <a:lstStyle/>
        <a:p>
          <a:endParaRPr lang="ru-RU"/>
        </a:p>
      </dgm:t>
    </dgm:pt>
    <dgm:pt modelId="{8EDA4169-FF25-4B5A-B243-5F67F1B36518}" type="pres">
      <dgm:prSet presAssocID="{0BB78B1B-8524-4C20-B0B1-3609C6A24FEC}" presName="root2" presStyleCnt="0"/>
      <dgm:spPr/>
      <dgm:t>
        <a:bodyPr/>
        <a:lstStyle/>
        <a:p>
          <a:endParaRPr lang="ru-RU"/>
        </a:p>
      </dgm:t>
    </dgm:pt>
    <dgm:pt modelId="{C56E7E41-3927-458E-8D01-B599B9556D12}" type="pres">
      <dgm:prSet presAssocID="{0BB78B1B-8524-4C20-B0B1-3609C6A24FEC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811B3B-4EA5-40FA-8425-77108F0EC880}" type="pres">
      <dgm:prSet presAssocID="{0BB78B1B-8524-4C20-B0B1-3609C6A24FEC}" presName="level3hierChild" presStyleCnt="0"/>
      <dgm:spPr/>
      <dgm:t>
        <a:bodyPr/>
        <a:lstStyle/>
        <a:p>
          <a:endParaRPr lang="ru-RU"/>
        </a:p>
      </dgm:t>
    </dgm:pt>
    <dgm:pt modelId="{2C256CB8-7CEF-41A7-A686-078B4B8B3FD5}" type="pres">
      <dgm:prSet presAssocID="{41535F6F-ADF9-4953-B7CE-D5F0C2206459}" presName="conn2-1" presStyleLbl="parChTrans1D3" presStyleIdx="4" presStyleCnt="7"/>
      <dgm:spPr/>
      <dgm:t>
        <a:bodyPr/>
        <a:lstStyle/>
        <a:p>
          <a:endParaRPr lang="ru-RU"/>
        </a:p>
      </dgm:t>
    </dgm:pt>
    <dgm:pt modelId="{D5A9BD4D-B07E-412A-93A6-F9550B6844B5}" type="pres">
      <dgm:prSet presAssocID="{41535F6F-ADF9-4953-B7CE-D5F0C2206459}" presName="connTx" presStyleLbl="parChTrans1D3" presStyleIdx="4" presStyleCnt="7"/>
      <dgm:spPr/>
      <dgm:t>
        <a:bodyPr/>
        <a:lstStyle/>
        <a:p>
          <a:endParaRPr lang="ru-RU"/>
        </a:p>
      </dgm:t>
    </dgm:pt>
    <dgm:pt modelId="{9EAA08E4-2460-4BB1-B6CC-9B397BFB2784}" type="pres">
      <dgm:prSet presAssocID="{39EC99E1-44BD-48C8-98FE-BE6B09334BD0}" presName="root2" presStyleCnt="0"/>
      <dgm:spPr/>
      <dgm:t>
        <a:bodyPr/>
        <a:lstStyle/>
        <a:p>
          <a:endParaRPr lang="ru-RU"/>
        </a:p>
      </dgm:t>
    </dgm:pt>
    <dgm:pt modelId="{83C471F2-C3CB-4B91-8277-0449E504F6D4}" type="pres">
      <dgm:prSet presAssocID="{39EC99E1-44BD-48C8-98FE-BE6B09334BD0}" presName="LevelTwoTextNode" presStyleLbl="node3" presStyleIdx="0" presStyleCnt="3" custScaleX="274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B7E2D5-D8F4-4D05-8369-4FADE592069F}" type="pres">
      <dgm:prSet presAssocID="{39EC99E1-44BD-48C8-98FE-BE6B09334BD0}" presName="level3hierChild" presStyleCnt="0"/>
      <dgm:spPr/>
      <dgm:t>
        <a:bodyPr/>
        <a:lstStyle/>
        <a:p>
          <a:endParaRPr lang="ru-RU"/>
        </a:p>
      </dgm:t>
    </dgm:pt>
    <dgm:pt modelId="{E8EC6466-5814-46E6-9C80-7688B5CC5072}" type="pres">
      <dgm:prSet presAssocID="{C0AFE8AD-B46F-4779-9895-1FAFDD98B766}" presName="conn2-1" presStyleLbl="parChTrans1D3" presStyleIdx="5" presStyleCnt="7"/>
      <dgm:spPr/>
      <dgm:t>
        <a:bodyPr/>
        <a:lstStyle/>
        <a:p>
          <a:endParaRPr lang="ru-RU"/>
        </a:p>
      </dgm:t>
    </dgm:pt>
    <dgm:pt modelId="{82DC2E38-C903-41A3-95DE-E485958E9C49}" type="pres">
      <dgm:prSet presAssocID="{C0AFE8AD-B46F-4779-9895-1FAFDD98B766}" presName="connTx" presStyleLbl="parChTrans1D3" presStyleIdx="5" presStyleCnt="7"/>
      <dgm:spPr/>
      <dgm:t>
        <a:bodyPr/>
        <a:lstStyle/>
        <a:p>
          <a:endParaRPr lang="ru-RU"/>
        </a:p>
      </dgm:t>
    </dgm:pt>
    <dgm:pt modelId="{6BEFB872-4849-4E82-9EF7-CCABC0F6D4AD}" type="pres">
      <dgm:prSet presAssocID="{7545EAC3-7BB5-4A45-B9AD-B721695E069B}" presName="root2" presStyleCnt="0"/>
      <dgm:spPr/>
      <dgm:t>
        <a:bodyPr/>
        <a:lstStyle/>
        <a:p>
          <a:endParaRPr lang="ru-RU"/>
        </a:p>
      </dgm:t>
    </dgm:pt>
    <dgm:pt modelId="{09B53A3B-4D84-4600-A9D3-4D171043576D}" type="pres">
      <dgm:prSet presAssocID="{7545EAC3-7BB5-4A45-B9AD-B721695E069B}" presName="LevelTwoTextNode" presStyleLbl="node3" presStyleIdx="1" presStyleCnt="3" custScaleX="274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0FE8E2-791A-41A0-AC89-E0FA80059F15}" type="pres">
      <dgm:prSet presAssocID="{7545EAC3-7BB5-4A45-B9AD-B721695E069B}" presName="level3hierChild" presStyleCnt="0"/>
      <dgm:spPr/>
      <dgm:t>
        <a:bodyPr/>
        <a:lstStyle/>
        <a:p>
          <a:endParaRPr lang="ru-RU"/>
        </a:p>
      </dgm:t>
    </dgm:pt>
    <dgm:pt modelId="{1C7C9B8E-F438-4D7E-9FCD-7AB91D504B9B}" type="pres">
      <dgm:prSet presAssocID="{87604E9B-773C-4392-AF81-A8CE1671E520}" presName="conn2-1" presStyleLbl="parChTrans1D3" presStyleIdx="6" presStyleCnt="7"/>
      <dgm:spPr/>
      <dgm:t>
        <a:bodyPr/>
        <a:lstStyle/>
        <a:p>
          <a:endParaRPr lang="ru-RU"/>
        </a:p>
      </dgm:t>
    </dgm:pt>
    <dgm:pt modelId="{1CB0FE1C-F9FC-41D8-8C9D-71A4BD9A66B8}" type="pres">
      <dgm:prSet presAssocID="{87604E9B-773C-4392-AF81-A8CE1671E520}" presName="connTx" presStyleLbl="parChTrans1D3" presStyleIdx="6" presStyleCnt="7"/>
      <dgm:spPr/>
      <dgm:t>
        <a:bodyPr/>
        <a:lstStyle/>
        <a:p>
          <a:endParaRPr lang="ru-RU"/>
        </a:p>
      </dgm:t>
    </dgm:pt>
    <dgm:pt modelId="{9E4483ED-71AA-4C29-8B9C-8B10508B6D19}" type="pres">
      <dgm:prSet presAssocID="{FB495AD9-872D-4681-B6F8-E347F2D831D1}" presName="root2" presStyleCnt="0"/>
      <dgm:spPr/>
      <dgm:t>
        <a:bodyPr/>
        <a:lstStyle/>
        <a:p>
          <a:endParaRPr lang="ru-RU"/>
        </a:p>
      </dgm:t>
    </dgm:pt>
    <dgm:pt modelId="{26AB4428-6B1D-4E11-85FC-0F8B0F88344D}" type="pres">
      <dgm:prSet presAssocID="{FB495AD9-872D-4681-B6F8-E347F2D831D1}" presName="LevelTwoTextNode" presStyleLbl="node3" presStyleIdx="2" presStyleCnt="3" custScaleX="274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E6E9E3-93AF-4916-8077-50E1F508FEEE}" type="pres">
      <dgm:prSet presAssocID="{FB495AD9-872D-4681-B6F8-E347F2D831D1}" presName="level3hierChild" presStyleCnt="0"/>
      <dgm:spPr/>
      <dgm:t>
        <a:bodyPr/>
        <a:lstStyle/>
        <a:p>
          <a:endParaRPr lang="ru-RU"/>
        </a:p>
      </dgm:t>
    </dgm:pt>
  </dgm:ptLst>
  <dgm:cxnLst>
    <dgm:cxn modelId="{423ED475-D994-42F4-9B11-821FCE22742D}" type="presOf" srcId="{87604E9B-773C-4392-AF81-A8CE1671E520}" destId="{1CB0FE1C-F9FC-41D8-8C9D-71A4BD9A66B8}" srcOrd="1" destOrd="0" presId="urn:microsoft.com/office/officeart/2005/8/layout/hierarchy2"/>
    <dgm:cxn modelId="{2A7E8577-CADB-4667-867E-7B47DFC2F097}" type="presOf" srcId="{71098BEB-7510-4501-B2EE-9AC7F6F334B3}" destId="{824BA8F8-7699-4561-90D6-A49E262B89C2}" srcOrd="0" destOrd="0" presId="urn:microsoft.com/office/officeart/2005/8/layout/hierarchy2"/>
    <dgm:cxn modelId="{BEDB70A9-951A-4FB7-91E9-3879748A995D}" type="presOf" srcId="{237D4B74-A310-4F24-AC7B-D2F7967CF592}" destId="{E842F1DE-8300-4DE3-9312-2B6414DD301C}" srcOrd="0" destOrd="0" presId="urn:microsoft.com/office/officeart/2005/8/layout/hierarchy2"/>
    <dgm:cxn modelId="{E0E04A18-AF0C-484F-8F69-49F7FA6C389D}" type="presOf" srcId="{41535F6F-ADF9-4953-B7CE-D5F0C2206459}" destId="{2C256CB8-7CEF-41A7-A686-078B4B8B3FD5}" srcOrd="0" destOrd="0" presId="urn:microsoft.com/office/officeart/2005/8/layout/hierarchy2"/>
    <dgm:cxn modelId="{4352CB2F-8663-4BF9-A5B9-A7D7320750D0}" type="presOf" srcId="{BFD6BF63-D210-42FF-A760-92A9DE27BCBD}" destId="{271A9832-87B9-4755-A15F-BFE2E5609395}" srcOrd="0" destOrd="0" presId="urn:microsoft.com/office/officeart/2005/8/layout/hierarchy2"/>
    <dgm:cxn modelId="{3D11A416-E022-4D78-9030-12D45DC6160C}" type="presOf" srcId="{87604E9B-773C-4392-AF81-A8CE1671E520}" destId="{1C7C9B8E-F438-4D7E-9FCD-7AB91D504B9B}" srcOrd="0" destOrd="0" presId="urn:microsoft.com/office/officeart/2005/8/layout/hierarchy2"/>
    <dgm:cxn modelId="{001FE9A6-55E6-4FE2-AB91-7C194C183D6C}" srcId="{41545954-9C7E-4A4C-A7B0-B566BF66CA7D}" destId="{2E6F86C0-FCD8-4AF4-83A3-E1D1AA420741}" srcOrd="1" destOrd="0" parTransId="{AA1A6462-BD86-4CE1-A245-26D80AD4A7FD}" sibTransId="{9EFFDE48-988A-48EE-B91D-58588D47AE6A}"/>
    <dgm:cxn modelId="{B9DE242B-029B-4D6D-B4C1-882DE10F0233}" type="presOf" srcId="{C0AFE8AD-B46F-4779-9895-1FAFDD98B766}" destId="{82DC2E38-C903-41A3-95DE-E485958E9C49}" srcOrd="1" destOrd="0" presId="urn:microsoft.com/office/officeart/2005/8/layout/hierarchy2"/>
    <dgm:cxn modelId="{5020CB0E-3593-450B-BC7A-0653AB0797BA}" srcId="{41545954-9C7E-4A4C-A7B0-B566BF66CA7D}" destId="{E393F975-B95E-4C1F-8D29-A72A17166977}" srcOrd="3" destOrd="0" parTransId="{84EBB452-52F8-4EE2-8842-978175C28812}" sibTransId="{89545801-8B8F-4F92-ACFD-596C79F8B9EA}"/>
    <dgm:cxn modelId="{DA6B641A-89A5-4B8C-88E8-AA493AB57FF2}" type="presOf" srcId="{466D1E98-5036-4F63-B040-C8C868884ACA}" destId="{5D6364A9-277F-424A-B545-E21EC1B0B837}" srcOrd="1" destOrd="0" presId="urn:microsoft.com/office/officeart/2005/8/layout/hierarchy2"/>
    <dgm:cxn modelId="{E42B5210-8D42-4B85-8F24-AA97826505F1}" type="presOf" srcId="{E393F975-B95E-4C1F-8D29-A72A17166977}" destId="{A3AF03B3-6CFD-47EE-9CE4-19989BD68DB4}" srcOrd="0" destOrd="0" presId="urn:microsoft.com/office/officeart/2005/8/layout/hierarchy2"/>
    <dgm:cxn modelId="{2C0732E9-FD95-4376-8DF9-C7F4F4008630}" srcId="{903255BE-8556-431B-8574-91820E1A922F}" destId="{71098BEB-7510-4501-B2EE-9AC7F6F334B3}" srcOrd="0" destOrd="0" parTransId="{0CE4AAD8-5DBB-40C8-95F3-E33C261A2577}" sibTransId="{6AF8ECD0-0A11-4248-8435-F768DDE4F4A9}"/>
    <dgm:cxn modelId="{62DD0878-8B54-415E-842E-428BBEADE24D}" type="presOf" srcId="{981E618C-2974-4C82-9B02-9C1B74F20D21}" destId="{41105EC2-CB60-431D-A58C-50A292ABAC26}" srcOrd="0" destOrd="0" presId="urn:microsoft.com/office/officeart/2005/8/layout/hierarchy2"/>
    <dgm:cxn modelId="{11233CD6-BD1F-47C4-91FA-D44A916BE853}" srcId="{0BB78B1B-8524-4C20-B0B1-3609C6A24FEC}" destId="{FB495AD9-872D-4681-B6F8-E347F2D831D1}" srcOrd="2" destOrd="0" parTransId="{87604E9B-773C-4392-AF81-A8CE1671E520}" sibTransId="{91463595-4018-4A4D-AF7A-E8F1ADD17A3C}"/>
    <dgm:cxn modelId="{B80036B0-F787-4C17-8F8D-2C0B57FB0476}" type="presOf" srcId="{FB495AD9-872D-4681-B6F8-E347F2D831D1}" destId="{26AB4428-6B1D-4E11-85FC-0F8B0F88344D}" srcOrd="0" destOrd="0" presId="urn:microsoft.com/office/officeart/2005/8/layout/hierarchy2"/>
    <dgm:cxn modelId="{B5A0DD29-1B78-41AB-A969-0AC9C885180A}" type="presOf" srcId="{C4A4F6D9-A226-4C3E-96C7-8F9B1D0232F8}" destId="{A00E3DEA-5B28-4497-BA4F-99AA82C2389A}" srcOrd="1" destOrd="0" presId="urn:microsoft.com/office/officeart/2005/8/layout/hierarchy2"/>
    <dgm:cxn modelId="{609DC3C9-0044-47D3-8949-7BB52B809094}" type="presOf" srcId="{3F33DE3D-DE88-4047-BD81-9CE8FCD03830}" destId="{A657B9D0-7D3D-4F8A-81DB-1E1C6AD98D4A}" srcOrd="0" destOrd="0" presId="urn:microsoft.com/office/officeart/2005/8/layout/hierarchy2"/>
    <dgm:cxn modelId="{FAADE36F-1691-4478-8257-A28D9E1715D8}" type="presOf" srcId="{41545954-9C7E-4A4C-A7B0-B566BF66CA7D}" destId="{352E1939-DD8F-4DF1-B492-605685E60824}" srcOrd="0" destOrd="0" presId="urn:microsoft.com/office/officeart/2005/8/layout/hierarchy2"/>
    <dgm:cxn modelId="{2150BF89-A3CD-4FA1-96E4-7CBD95DC40B6}" type="presOf" srcId="{0BB78B1B-8524-4C20-B0B1-3609C6A24FEC}" destId="{C56E7E41-3927-458E-8D01-B599B9556D12}" srcOrd="0" destOrd="0" presId="urn:microsoft.com/office/officeart/2005/8/layout/hierarchy2"/>
    <dgm:cxn modelId="{C0F72102-6DAC-4EA2-AEA8-2D32AD196EB0}" type="presOf" srcId="{84EBB452-52F8-4EE2-8842-978175C28812}" destId="{86127E5A-6DD3-4287-9897-3856BF22A74E}" srcOrd="1" destOrd="0" presId="urn:microsoft.com/office/officeart/2005/8/layout/hierarchy2"/>
    <dgm:cxn modelId="{5F44ECB4-B5B1-4DEF-8DE5-15C5FC38E598}" type="presOf" srcId="{39EC99E1-44BD-48C8-98FE-BE6B09334BD0}" destId="{83C471F2-C3CB-4B91-8277-0449E504F6D4}" srcOrd="0" destOrd="0" presId="urn:microsoft.com/office/officeart/2005/8/layout/hierarchy2"/>
    <dgm:cxn modelId="{2F76737C-B2FB-4955-9F11-39B6B34F7C08}" srcId="{41545954-9C7E-4A4C-A7B0-B566BF66CA7D}" destId="{237D4B74-A310-4F24-AC7B-D2F7967CF592}" srcOrd="2" destOrd="0" parTransId="{C4A4F6D9-A226-4C3E-96C7-8F9B1D0232F8}" sibTransId="{79D806D6-1EFB-4121-AC69-2B915E663903}"/>
    <dgm:cxn modelId="{053A5BBA-8FC4-4D8D-B5EC-E550AC4BC42A}" srcId="{0BB78B1B-8524-4C20-B0B1-3609C6A24FEC}" destId="{39EC99E1-44BD-48C8-98FE-BE6B09334BD0}" srcOrd="0" destOrd="0" parTransId="{41535F6F-ADF9-4953-B7CE-D5F0C2206459}" sibTransId="{F5BE7A6E-1B9A-4813-BE1F-72A5BD2B6F3E}"/>
    <dgm:cxn modelId="{3B519E79-1196-4B25-9B9D-28A200D078DB}" type="presOf" srcId="{AA1A6462-BD86-4CE1-A245-26D80AD4A7FD}" destId="{98054F28-2B26-4A11-A671-1588AF223175}" srcOrd="0" destOrd="0" presId="urn:microsoft.com/office/officeart/2005/8/layout/hierarchy2"/>
    <dgm:cxn modelId="{017127FB-52F2-4D89-9CF6-6F898294B5D3}" srcId="{41545954-9C7E-4A4C-A7B0-B566BF66CA7D}" destId="{981E618C-2974-4C82-9B02-9C1B74F20D21}" srcOrd="0" destOrd="0" parTransId="{466D1E98-5036-4F63-B040-C8C868884ACA}" sibTransId="{272B35E4-B21B-40C9-AFBE-F3615F3EC12A}"/>
    <dgm:cxn modelId="{446A7D4D-B6E3-478E-B24D-EC8DF238E370}" type="presOf" srcId="{3F33DE3D-DE88-4047-BD81-9CE8FCD03830}" destId="{0F2CAC77-180A-45F8-985C-A250703DF64B}" srcOrd="1" destOrd="0" presId="urn:microsoft.com/office/officeart/2005/8/layout/hierarchy2"/>
    <dgm:cxn modelId="{C3DF9577-B2D7-400B-B6CE-5455F6CCFD7A}" type="presOf" srcId="{C4A4F6D9-A226-4C3E-96C7-8F9B1D0232F8}" destId="{BB7652E1-2BF3-42F1-9AB2-4D81F4EF809F}" srcOrd="0" destOrd="0" presId="urn:microsoft.com/office/officeart/2005/8/layout/hierarchy2"/>
    <dgm:cxn modelId="{CB57F7D7-0C96-46D6-B40C-F66C17913313}" srcId="{71098BEB-7510-4501-B2EE-9AC7F6F334B3}" destId="{0BB78B1B-8524-4C20-B0B1-3609C6A24FEC}" srcOrd="1" destOrd="0" parTransId="{BFD6BF63-D210-42FF-A760-92A9DE27BCBD}" sibTransId="{685F5915-EA0F-4EBD-9F78-82C2F1F5FE7D}"/>
    <dgm:cxn modelId="{4D781F17-1180-4669-9AAF-667F610A1B62}" type="presOf" srcId="{7545EAC3-7BB5-4A45-B9AD-B721695E069B}" destId="{09B53A3B-4D84-4600-A9D3-4D171043576D}" srcOrd="0" destOrd="0" presId="urn:microsoft.com/office/officeart/2005/8/layout/hierarchy2"/>
    <dgm:cxn modelId="{82976904-013A-44D7-8F1A-4C8218711C92}" type="presOf" srcId="{2E6F86C0-FCD8-4AF4-83A3-E1D1AA420741}" destId="{923F8F71-BB4C-4F34-8236-3B5642DBB612}" srcOrd="0" destOrd="0" presId="urn:microsoft.com/office/officeart/2005/8/layout/hierarchy2"/>
    <dgm:cxn modelId="{523635B0-C713-4F9C-A3EF-535605A39690}" type="presOf" srcId="{84EBB452-52F8-4EE2-8842-978175C28812}" destId="{5D58C441-2EEE-4748-8233-AFA62125BA03}" srcOrd="0" destOrd="0" presId="urn:microsoft.com/office/officeart/2005/8/layout/hierarchy2"/>
    <dgm:cxn modelId="{E79A4EF1-161C-4E58-AB7D-C213E22DB591}" type="presOf" srcId="{466D1E98-5036-4F63-B040-C8C868884ACA}" destId="{4BAFECB0-8AAB-4483-9DF0-B4A6A0E3084B}" srcOrd="0" destOrd="0" presId="urn:microsoft.com/office/officeart/2005/8/layout/hierarchy2"/>
    <dgm:cxn modelId="{54004A85-CE23-47EE-A82C-9F1A61375352}" type="presOf" srcId="{903255BE-8556-431B-8574-91820E1A922F}" destId="{D4F6C727-A77C-44E2-B125-A98BA7AA28C5}" srcOrd="0" destOrd="0" presId="urn:microsoft.com/office/officeart/2005/8/layout/hierarchy2"/>
    <dgm:cxn modelId="{BFC8B8E8-498C-4573-B59E-51F6B5CB6060}" type="presOf" srcId="{C0AFE8AD-B46F-4779-9895-1FAFDD98B766}" destId="{E8EC6466-5814-46E6-9C80-7688B5CC5072}" srcOrd="0" destOrd="0" presId="urn:microsoft.com/office/officeart/2005/8/layout/hierarchy2"/>
    <dgm:cxn modelId="{16851440-C2A6-498B-9F03-0F5BA4FB6DDD}" srcId="{71098BEB-7510-4501-B2EE-9AC7F6F334B3}" destId="{41545954-9C7E-4A4C-A7B0-B566BF66CA7D}" srcOrd="0" destOrd="0" parTransId="{3F33DE3D-DE88-4047-BD81-9CE8FCD03830}" sibTransId="{2BC79B56-8ECF-44AD-9E40-E15649522A85}"/>
    <dgm:cxn modelId="{34297249-46E0-42CC-9675-8BB5D18D5F70}" type="presOf" srcId="{AA1A6462-BD86-4CE1-A245-26D80AD4A7FD}" destId="{BE83A5A9-CC65-4AFD-9339-09E4FF4697E3}" srcOrd="1" destOrd="0" presId="urn:microsoft.com/office/officeart/2005/8/layout/hierarchy2"/>
    <dgm:cxn modelId="{832E5441-EAFC-4487-8F6B-27527E661973}" type="presOf" srcId="{41535F6F-ADF9-4953-B7CE-D5F0C2206459}" destId="{D5A9BD4D-B07E-412A-93A6-F9550B6844B5}" srcOrd="1" destOrd="0" presId="urn:microsoft.com/office/officeart/2005/8/layout/hierarchy2"/>
    <dgm:cxn modelId="{EC19EBED-D8B4-4227-B14A-078B46688283}" srcId="{0BB78B1B-8524-4C20-B0B1-3609C6A24FEC}" destId="{7545EAC3-7BB5-4A45-B9AD-B721695E069B}" srcOrd="1" destOrd="0" parTransId="{C0AFE8AD-B46F-4779-9895-1FAFDD98B766}" sibTransId="{10B29910-59FC-4117-935E-B0E63405C284}"/>
    <dgm:cxn modelId="{68D4D71B-7D4F-4F37-9B65-7C2798567E7A}" type="presOf" srcId="{BFD6BF63-D210-42FF-A760-92A9DE27BCBD}" destId="{F56ECA1D-9690-4985-A293-1AAD277E5411}" srcOrd="1" destOrd="0" presId="urn:microsoft.com/office/officeart/2005/8/layout/hierarchy2"/>
    <dgm:cxn modelId="{C9CAF4C5-C58E-40F8-A21B-1F0AA7E17943}" type="presParOf" srcId="{D4F6C727-A77C-44E2-B125-A98BA7AA28C5}" destId="{65C2DCDB-0C55-4C5E-BF2C-6250CE0F7A34}" srcOrd="0" destOrd="0" presId="urn:microsoft.com/office/officeart/2005/8/layout/hierarchy2"/>
    <dgm:cxn modelId="{A79044E8-FBB5-41EC-BA95-3BB9C3A1F74B}" type="presParOf" srcId="{65C2DCDB-0C55-4C5E-BF2C-6250CE0F7A34}" destId="{824BA8F8-7699-4561-90D6-A49E262B89C2}" srcOrd="0" destOrd="0" presId="urn:microsoft.com/office/officeart/2005/8/layout/hierarchy2"/>
    <dgm:cxn modelId="{0126C2E0-AE25-415E-95A3-76F052FB315E}" type="presParOf" srcId="{65C2DCDB-0C55-4C5E-BF2C-6250CE0F7A34}" destId="{30A53BD3-D6A5-49B8-B6AD-D9AB8B928549}" srcOrd="1" destOrd="0" presId="urn:microsoft.com/office/officeart/2005/8/layout/hierarchy2"/>
    <dgm:cxn modelId="{3D0DD093-5A89-436E-A0BC-451523838918}" type="presParOf" srcId="{30A53BD3-D6A5-49B8-B6AD-D9AB8B928549}" destId="{A657B9D0-7D3D-4F8A-81DB-1E1C6AD98D4A}" srcOrd="0" destOrd="0" presId="urn:microsoft.com/office/officeart/2005/8/layout/hierarchy2"/>
    <dgm:cxn modelId="{5285FEAF-EAD6-488F-9DB2-CEA0FADBC03A}" type="presParOf" srcId="{A657B9D0-7D3D-4F8A-81DB-1E1C6AD98D4A}" destId="{0F2CAC77-180A-45F8-985C-A250703DF64B}" srcOrd="0" destOrd="0" presId="urn:microsoft.com/office/officeart/2005/8/layout/hierarchy2"/>
    <dgm:cxn modelId="{5972FD16-033A-40B8-A178-F6D29937254B}" type="presParOf" srcId="{30A53BD3-D6A5-49B8-B6AD-D9AB8B928549}" destId="{D213BF32-CBDA-4FC3-AAA9-916B3C4358F1}" srcOrd="1" destOrd="0" presId="urn:microsoft.com/office/officeart/2005/8/layout/hierarchy2"/>
    <dgm:cxn modelId="{58B4D1A1-BD7F-4292-A4B1-2CCCFFBE373C}" type="presParOf" srcId="{D213BF32-CBDA-4FC3-AAA9-916B3C4358F1}" destId="{352E1939-DD8F-4DF1-B492-605685E60824}" srcOrd="0" destOrd="0" presId="urn:microsoft.com/office/officeart/2005/8/layout/hierarchy2"/>
    <dgm:cxn modelId="{5EC946F5-9ACE-47D4-9D98-6CD8688B0ECD}" type="presParOf" srcId="{D213BF32-CBDA-4FC3-AAA9-916B3C4358F1}" destId="{3989820E-B879-48BD-9CF7-C7C0138B0303}" srcOrd="1" destOrd="0" presId="urn:microsoft.com/office/officeart/2005/8/layout/hierarchy2"/>
    <dgm:cxn modelId="{0012082E-C5EB-4054-8D95-4D1C4F516B52}" type="presParOf" srcId="{3989820E-B879-48BD-9CF7-C7C0138B0303}" destId="{4BAFECB0-8AAB-4483-9DF0-B4A6A0E3084B}" srcOrd="0" destOrd="0" presId="urn:microsoft.com/office/officeart/2005/8/layout/hierarchy2"/>
    <dgm:cxn modelId="{EC272B76-2F97-4C3C-8008-F83486FC2D4F}" type="presParOf" srcId="{4BAFECB0-8AAB-4483-9DF0-B4A6A0E3084B}" destId="{5D6364A9-277F-424A-B545-E21EC1B0B837}" srcOrd="0" destOrd="0" presId="urn:microsoft.com/office/officeart/2005/8/layout/hierarchy2"/>
    <dgm:cxn modelId="{593493D7-B898-4C57-B38F-D00C4C552C6A}" type="presParOf" srcId="{3989820E-B879-48BD-9CF7-C7C0138B0303}" destId="{F7146334-E2CB-430C-BAE6-78B477A4212C}" srcOrd="1" destOrd="0" presId="urn:microsoft.com/office/officeart/2005/8/layout/hierarchy2"/>
    <dgm:cxn modelId="{A9BE524B-1A9E-44C6-8C33-A461F2DB4034}" type="presParOf" srcId="{F7146334-E2CB-430C-BAE6-78B477A4212C}" destId="{41105EC2-CB60-431D-A58C-50A292ABAC26}" srcOrd="0" destOrd="0" presId="urn:microsoft.com/office/officeart/2005/8/layout/hierarchy2"/>
    <dgm:cxn modelId="{E21569CC-C05D-4D84-9F1D-17310AF0A328}" type="presParOf" srcId="{F7146334-E2CB-430C-BAE6-78B477A4212C}" destId="{A2D5E5CC-5064-414F-87F1-DBAD0D78DF0C}" srcOrd="1" destOrd="0" presId="urn:microsoft.com/office/officeart/2005/8/layout/hierarchy2"/>
    <dgm:cxn modelId="{A619EC5A-8C6D-4282-A17F-B2F97194A5D2}" type="presParOf" srcId="{3989820E-B879-48BD-9CF7-C7C0138B0303}" destId="{98054F28-2B26-4A11-A671-1588AF223175}" srcOrd="2" destOrd="0" presId="urn:microsoft.com/office/officeart/2005/8/layout/hierarchy2"/>
    <dgm:cxn modelId="{A9C3732D-605A-4F67-BA2B-CEF72256A05C}" type="presParOf" srcId="{98054F28-2B26-4A11-A671-1588AF223175}" destId="{BE83A5A9-CC65-4AFD-9339-09E4FF4697E3}" srcOrd="0" destOrd="0" presId="urn:microsoft.com/office/officeart/2005/8/layout/hierarchy2"/>
    <dgm:cxn modelId="{4F8BF7F0-F6A9-48F7-8E9F-1D0E48236715}" type="presParOf" srcId="{3989820E-B879-48BD-9CF7-C7C0138B0303}" destId="{EE3A9778-6894-4857-8D3B-3A9E0DB857F8}" srcOrd="3" destOrd="0" presId="urn:microsoft.com/office/officeart/2005/8/layout/hierarchy2"/>
    <dgm:cxn modelId="{C3C0CEC4-2C4F-4E60-A9F3-70052C9EFD4B}" type="presParOf" srcId="{EE3A9778-6894-4857-8D3B-3A9E0DB857F8}" destId="{923F8F71-BB4C-4F34-8236-3B5642DBB612}" srcOrd="0" destOrd="0" presId="urn:microsoft.com/office/officeart/2005/8/layout/hierarchy2"/>
    <dgm:cxn modelId="{D24D6733-CAA5-434B-8F40-5A7D249EB109}" type="presParOf" srcId="{EE3A9778-6894-4857-8D3B-3A9E0DB857F8}" destId="{D17222BB-064B-4E99-8703-2A32B4BC69C2}" srcOrd="1" destOrd="0" presId="urn:microsoft.com/office/officeart/2005/8/layout/hierarchy2"/>
    <dgm:cxn modelId="{4BB931F2-8A7A-4F26-B1C7-BA6796814A2F}" type="presParOf" srcId="{3989820E-B879-48BD-9CF7-C7C0138B0303}" destId="{BB7652E1-2BF3-42F1-9AB2-4D81F4EF809F}" srcOrd="4" destOrd="0" presId="urn:microsoft.com/office/officeart/2005/8/layout/hierarchy2"/>
    <dgm:cxn modelId="{FF835356-35E3-49F7-AC88-593C500A42C6}" type="presParOf" srcId="{BB7652E1-2BF3-42F1-9AB2-4D81F4EF809F}" destId="{A00E3DEA-5B28-4497-BA4F-99AA82C2389A}" srcOrd="0" destOrd="0" presId="urn:microsoft.com/office/officeart/2005/8/layout/hierarchy2"/>
    <dgm:cxn modelId="{07F7B98F-C8E4-428C-8791-7E7813216CE4}" type="presParOf" srcId="{3989820E-B879-48BD-9CF7-C7C0138B0303}" destId="{04A7D88D-CB46-4EF2-8B1A-DB14D9AA3946}" srcOrd="5" destOrd="0" presId="urn:microsoft.com/office/officeart/2005/8/layout/hierarchy2"/>
    <dgm:cxn modelId="{3BB5D250-B3FF-4E89-B9F4-C23A5F7675E5}" type="presParOf" srcId="{04A7D88D-CB46-4EF2-8B1A-DB14D9AA3946}" destId="{E842F1DE-8300-4DE3-9312-2B6414DD301C}" srcOrd="0" destOrd="0" presId="urn:microsoft.com/office/officeart/2005/8/layout/hierarchy2"/>
    <dgm:cxn modelId="{A6CC547F-57EE-4EB5-B7FB-1FFE42A37E47}" type="presParOf" srcId="{04A7D88D-CB46-4EF2-8B1A-DB14D9AA3946}" destId="{2EEBDD8B-D0C3-4C87-9CDD-97BDCC4F26CF}" srcOrd="1" destOrd="0" presId="urn:microsoft.com/office/officeart/2005/8/layout/hierarchy2"/>
    <dgm:cxn modelId="{651C7A3C-7871-469E-A6E8-CF8346014A7D}" type="presParOf" srcId="{3989820E-B879-48BD-9CF7-C7C0138B0303}" destId="{5D58C441-2EEE-4748-8233-AFA62125BA03}" srcOrd="6" destOrd="0" presId="urn:microsoft.com/office/officeart/2005/8/layout/hierarchy2"/>
    <dgm:cxn modelId="{591A3F92-C419-4B5A-87CB-A686102263F0}" type="presParOf" srcId="{5D58C441-2EEE-4748-8233-AFA62125BA03}" destId="{86127E5A-6DD3-4287-9897-3856BF22A74E}" srcOrd="0" destOrd="0" presId="urn:microsoft.com/office/officeart/2005/8/layout/hierarchy2"/>
    <dgm:cxn modelId="{185F4AB2-DD2B-4667-9DEC-5ECF699CFF10}" type="presParOf" srcId="{3989820E-B879-48BD-9CF7-C7C0138B0303}" destId="{11B73B39-AF20-48AD-BAD9-8943754AB1D0}" srcOrd="7" destOrd="0" presId="urn:microsoft.com/office/officeart/2005/8/layout/hierarchy2"/>
    <dgm:cxn modelId="{D00EABF1-E056-4950-A352-08E3EC054865}" type="presParOf" srcId="{11B73B39-AF20-48AD-BAD9-8943754AB1D0}" destId="{A3AF03B3-6CFD-47EE-9CE4-19989BD68DB4}" srcOrd="0" destOrd="0" presId="urn:microsoft.com/office/officeart/2005/8/layout/hierarchy2"/>
    <dgm:cxn modelId="{3B3D0252-06D6-499A-B71D-4E7B34481C46}" type="presParOf" srcId="{11B73B39-AF20-48AD-BAD9-8943754AB1D0}" destId="{A5C33294-584F-4EFE-99A1-F729FF559B2F}" srcOrd="1" destOrd="0" presId="urn:microsoft.com/office/officeart/2005/8/layout/hierarchy2"/>
    <dgm:cxn modelId="{C2646E77-C14C-42C1-9947-445664E6ABC4}" type="presParOf" srcId="{30A53BD3-D6A5-49B8-B6AD-D9AB8B928549}" destId="{271A9832-87B9-4755-A15F-BFE2E5609395}" srcOrd="2" destOrd="0" presId="urn:microsoft.com/office/officeart/2005/8/layout/hierarchy2"/>
    <dgm:cxn modelId="{D2100A49-CADA-4795-A922-E40A330BB7E5}" type="presParOf" srcId="{271A9832-87B9-4755-A15F-BFE2E5609395}" destId="{F56ECA1D-9690-4985-A293-1AAD277E5411}" srcOrd="0" destOrd="0" presId="urn:microsoft.com/office/officeart/2005/8/layout/hierarchy2"/>
    <dgm:cxn modelId="{D6081497-5DAF-4C6E-A4E1-710E7CAA12C5}" type="presParOf" srcId="{30A53BD3-D6A5-49B8-B6AD-D9AB8B928549}" destId="{8EDA4169-FF25-4B5A-B243-5F67F1B36518}" srcOrd="3" destOrd="0" presId="urn:microsoft.com/office/officeart/2005/8/layout/hierarchy2"/>
    <dgm:cxn modelId="{83B86472-CDF9-49F0-90AD-4275957934D8}" type="presParOf" srcId="{8EDA4169-FF25-4B5A-B243-5F67F1B36518}" destId="{C56E7E41-3927-458E-8D01-B599B9556D12}" srcOrd="0" destOrd="0" presId="urn:microsoft.com/office/officeart/2005/8/layout/hierarchy2"/>
    <dgm:cxn modelId="{F4A7A746-944E-4E0D-A2C9-9A75976B8DD9}" type="presParOf" srcId="{8EDA4169-FF25-4B5A-B243-5F67F1B36518}" destId="{A5811B3B-4EA5-40FA-8425-77108F0EC880}" srcOrd="1" destOrd="0" presId="urn:microsoft.com/office/officeart/2005/8/layout/hierarchy2"/>
    <dgm:cxn modelId="{13F92822-7A8C-41CE-9B43-19B46D273ADE}" type="presParOf" srcId="{A5811B3B-4EA5-40FA-8425-77108F0EC880}" destId="{2C256CB8-7CEF-41A7-A686-078B4B8B3FD5}" srcOrd="0" destOrd="0" presId="urn:microsoft.com/office/officeart/2005/8/layout/hierarchy2"/>
    <dgm:cxn modelId="{E9D857EA-931C-4C7A-A434-CCDC333F6800}" type="presParOf" srcId="{2C256CB8-7CEF-41A7-A686-078B4B8B3FD5}" destId="{D5A9BD4D-B07E-412A-93A6-F9550B6844B5}" srcOrd="0" destOrd="0" presId="urn:microsoft.com/office/officeart/2005/8/layout/hierarchy2"/>
    <dgm:cxn modelId="{F85D2366-A8FD-45D5-9582-A32EB92B51FB}" type="presParOf" srcId="{A5811B3B-4EA5-40FA-8425-77108F0EC880}" destId="{9EAA08E4-2460-4BB1-B6CC-9B397BFB2784}" srcOrd="1" destOrd="0" presId="urn:microsoft.com/office/officeart/2005/8/layout/hierarchy2"/>
    <dgm:cxn modelId="{F21F8FE4-E443-4F8D-8D69-39BEFB2F0B34}" type="presParOf" srcId="{9EAA08E4-2460-4BB1-B6CC-9B397BFB2784}" destId="{83C471F2-C3CB-4B91-8277-0449E504F6D4}" srcOrd="0" destOrd="0" presId="urn:microsoft.com/office/officeart/2005/8/layout/hierarchy2"/>
    <dgm:cxn modelId="{1EBE46FE-543A-47B4-9116-D58386B6551A}" type="presParOf" srcId="{9EAA08E4-2460-4BB1-B6CC-9B397BFB2784}" destId="{17B7E2D5-D8F4-4D05-8369-4FADE592069F}" srcOrd="1" destOrd="0" presId="urn:microsoft.com/office/officeart/2005/8/layout/hierarchy2"/>
    <dgm:cxn modelId="{2B838172-304B-4C71-BB79-C0C9A5CDC149}" type="presParOf" srcId="{A5811B3B-4EA5-40FA-8425-77108F0EC880}" destId="{E8EC6466-5814-46E6-9C80-7688B5CC5072}" srcOrd="2" destOrd="0" presId="urn:microsoft.com/office/officeart/2005/8/layout/hierarchy2"/>
    <dgm:cxn modelId="{92361217-E476-4795-B147-F11551B2E200}" type="presParOf" srcId="{E8EC6466-5814-46E6-9C80-7688B5CC5072}" destId="{82DC2E38-C903-41A3-95DE-E485958E9C49}" srcOrd="0" destOrd="0" presId="urn:microsoft.com/office/officeart/2005/8/layout/hierarchy2"/>
    <dgm:cxn modelId="{27226073-272D-413F-998C-0BF6A7F363D6}" type="presParOf" srcId="{A5811B3B-4EA5-40FA-8425-77108F0EC880}" destId="{6BEFB872-4849-4E82-9EF7-CCABC0F6D4AD}" srcOrd="3" destOrd="0" presId="urn:microsoft.com/office/officeart/2005/8/layout/hierarchy2"/>
    <dgm:cxn modelId="{936B8DE6-CBE0-4546-92C8-5142A99E4257}" type="presParOf" srcId="{6BEFB872-4849-4E82-9EF7-CCABC0F6D4AD}" destId="{09B53A3B-4D84-4600-A9D3-4D171043576D}" srcOrd="0" destOrd="0" presId="urn:microsoft.com/office/officeart/2005/8/layout/hierarchy2"/>
    <dgm:cxn modelId="{441B320B-C847-45CF-81C1-88A83F5C5257}" type="presParOf" srcId="{6BEFB872-4849-4E82-9EF7-CCABC0F6D4AD}" destId="{3B0FE8E2-791A-41A0-AC89-E0FA80059F15}" srcOrd="1" destOrd="0" presId="urn:microsoft.com/office/officeart/2005/8/layout/hierarchy2"/>
    <dgm:cxn modelId="{A0892E5E-5952-42C8-A8F7-F96D0CCACEB0}" type="presParOf" srcId="{A5811B3B-4EA5-40FA-8425-77108F0EC880}" destId="{1C7C9B8E-F438-4D7E-9FCD-7AB91D504B9B}" srcOrd="4" destOrd="0" presId="urn:microsoft.com/office/officeart/2005/8/layout/hierarchy2"/>
    <dgm:cxn modelId="{2EE1303C-F805-4AB2-AC39-7F5EB778ED31}" type="presParOf" srcId="{1C7C9B8E-F438-4D7E-9FCD-7AB91D504B9B}" destId="{1CB0FE1C-F9FC-41D8-8C9D-71A4BD9A66B8}" srcOrd="0" destOrd="0" presId="urn:microsoft.com/office/officeart/2005/8/layout/hierarchy2"/>
    <dgm:cxn modelId="{E5DA3044-D768-4196-AB16-4A6ED2F72792}" type="presParOf" srcId="{A5811B3B-4EA5-40FA-8425-77108F0EC880}" destId="{9E4483ED-71AA-4C29-8B9C-8B10508B6D19}" srcOrd="5" destOrd="0" presId="urn:microsoft.com/office/officeart/2005/8/layout/hierarchy2"/>
    <dgm:cxn modelId="{BA1E2933-6B7C-4A65-86BA-049ACFC46A1F}" type="presParOf" srcId="{9E4483ED-71AA-4C29-8B9C-8B10508B6D19}" destId="{26AB4428-6B1D-4E11-85FC-0F8B0F88344D}" srcOrd="0" destOrd="0" presId="urn:microsoft.com/office/officeart/2005/8/layout/hierarchy2"/>
    <dgm:cxn modelId="{049DEBC0-CF27-4DAD-A517-1820CD7416DF}" type="presParOf" srcId="{9E4483ED-71AA-4C29-8B9C-8B10508B6D19}" destId="{C7E6E9E3-93AF-4916-8077-50E1F508FEE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4BA8F8-7699-4561-90D6-A49E262B89C2}">
      <dsp:nvSpPr>
        <dsp:cNvPr id="0" name=""/>
        <dsp:cNvSpPr/>
      </dsp:nvSpPr>
      <dsp:spPr>
        <a:xfrm>
          <a:off x="30307" y="987201"/>
          <a:ext cx="1590043" cy="269483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Industrial crops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30307" y="987201"/>
        <a:ext cx="1590043" cy="269483"/>
      </dsp:txXfrm>
    </dsp:sp>
    <dsp:sp modelId="{A657B9D0-7D3D-4F8A-81DB-1E1C6AD98D4A}">
      <dsp:nvSpPr>
        <dsp:cNvPr id="0" name=""/>
        <dsp:cNvSpPr/>
      </dsp:nvSpPr>
      <dsp:spPr>
        <a:xfrm rot="17500715">
          <a:off x="1439880" y="844624"/>
          <a:ext cx="572378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72378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 rot="17500715">
        <a:off x="1711759" y="841686"/>
        <a:ext cx="28618" cy="28618"/>
      </dsp:txXfrm>
    </dsp:sp>
    <dsp:sp modelId="{352E1939-DD8F-4DF1-B492-605685E60824}">
      <dsp:nvSpPr>
        <dsp:cNvPr id="0" name=""/>
        <dsp:cNvSpPr/>
      </dsp:nvSpPr>
      <dsp:spPr>
        <a:xfrm>
          <a:off x="1831787" y="457900"/>
          <a:ext cx="528590" cy="26429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Fibers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1831787" y="457900"/>
        <a:ext cx="528590" cy="264295"/>
      </dsp:txXfrm>
    </dsp:sp>
    <dsp:sp modelId="{4BAFECB0-8AAB-4483-9DF0-B4A6A0E3084B}">
      <dsp:nvSpPr>
        <dsp:cNvPr id="0" name=""/>
        <dsp:cNvSpPr/>
      </dsp:nvSpPr>
      <dsp:spPr>
        <a:xfrm rot="17692822">
          <a:off x="2214820" y="350722"/>
          <a:ext cx="50255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02552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 rot="17692822">
        <a:off x="2453532" y="349529"/>
        <a:ext cx="25127" cy="25127"/>
      </dsp:txXfrm>
    </dsp:sp>
    <dsp:sp modelId="{41105EC2-CB60-431D-A58C-50A292ABAC26}">
      <dsp:nvSpPr>
        <dsp:cNvPr id="0" name=""/>
        <dsp:cNvSpPr/>
      </dsp:nvSpPr>
      <dsp:spPr>
        <a:xfrm>
          <a:off x="2571814" y="1990"/>
          <a:ext cx="1448629" cy="26429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Textile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571814" y="1990"/>
        <a:ext cx="1448629" cy="264295"/>
      </dsp:txXfrm>
    </dsp:sp>
    <dsp:sp modelId="{98054F28-2B26-4A11-A671-1588AF223175}">
      <dsp:nvSpPr>
        <dsp:cNvPr id="0" name=""/>
        <dsp:cNvSpPr/>
      </dsp:nvSpPr>
      <dsp:spPr>
        <a:xfrm rot="19457599">
          <a:off x="2335904" y="502692"/>
          <a:ext cx="260384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260384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 rot="19457599">
        <a:off x="2459587" y="507553"/>
        <a:ext cx="13019" cy="13019"/>
      </dsp:txXfrm>
    </dsp:sp>
    <dsp:sp modelId="{923F8F71-BB4C-4F34-8236-3B5642DBB612}">
      <dsp:nvSpPr>
        <dsp:cNvPr id="0" name=""/>
        <dsp:cNvSpPr/>
      </dsp:nvSpPr>
      <dsp:spPr>
        <a:xfrm>
          <a:off x="2571814" y="305930"/>
          <a:ext cx="1448629" cy="26429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Cellulose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571814" y="305930"/>
        <a:ext cx="1448629" cy="264295"/>
      </dsp:txXfrm>
    </dsp:sp>
    <dsp:sp modelId="{BB7652E1-2BF3-42F1-9AB2-4D81F4EF809F}">
      <dsp:nvSpPr>
        <dsp:cNvPr id="0" name=""/>
        <dsp:cNvSpPr/>
      </dsp:nvSpPr>
      <dsp:spPr>
        <a:xfrm rot="2142401">
          <a:off x="2335904" y="654662"/>
          <a:ext cx="260384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260384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 rot="2142401">
        <a:off x="2459587" y="659523"/>
        <a:ext cx="13019" cy="13019"/>
      </dsp:txXfrm>
    </dsp:sp>
    <dsp:sp modelId="{E842F1DE-8300-4DE3-9312-2B6414DD301C}">
      <dsp:nvSpPr>
        <dsp:cNvPr id="0" name=""/>
        <dsp:cNvSpPr/>
      </dsp:nvSpPr>
      <dsp:spPr>
        <a:xfrm>
          <a:off x="2571814" y="609870"/>
          <a:ext cx="1448629" cy="26429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Personal care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571814" y="609870"/>
        <a:ext cx="1448629" cy="264295"/>
      </dsp:txXfrm>
    </dsp:sp>
    <dsp:sp modelId="{5D58C441-2EEE-4748-8233-AFA62125BA03}">
      <dsp:nvSpPr>
        <dsp:cNvPr id="0" name=""/>
        <dsp:cNvSpPr/>
      </dsp:nvSpPr>
      <dsp:spPr>
        <a:xfrm rot="3907178">
          <a:off x="2214820" y="806632"/>
          <a:ext cx="50255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02552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 rot="3907178">
        <a:off x="2453532" y="805439"/>
        <a:ext cx="25127" cy="25127"/>
      </dsp:txXfrm>
    </dsp:sp>
    <dsp:sp modelId="{A3AF03B3-6CFD-47EE-9CE4-19989BD68DB4}">
      <dsp:nvSpPr>
        <dsp:cNvPr id="0" name=""/>
        <dsp:cNvSpPr/>
      </dsp:nvSpPr>
      <dsp:spPr>
        <a:xfrm>
          <a:off x="2571814" y="913810"/>
          <a:ext cx="1448629" cy="26429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Building materials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571814" y="913810"/>
        <a:ext cx="1448629" cy="264295"/>
      </dsp:txXfrm>
    </dsp:sp>
    <dsp:sp modelId="{271A9832-87B9-4755-A15F-BFE2E5609395}">
      <dsp:nvSpPr>
        <dsp:cNvPr id="0" name=""/>
        <dsp:cNvSpPr/>
      </dsp:nvSpPr>
      <dsp:spPr>
        <a:xfrm rot="4099285">
          <a:off x="1439880" y="1376519"/>
          <a:ext cx="572378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72378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 rot="4099285">
        <a:off x="1711759" y="1373580"/>
        <a:ext cx="28618" cy="28618"/>
      </dsp:txXfrm>
    </dsp:sp>
    <dsp:sp modelId="{C56E7E41-3927-458E-8D01-B599B9556D12}">
      <dsp:nvSpPr>
        <dsp:cNvPr id="0" name=""/>
        <dsp:cNvSpPr/>
      </dsp:nvSpPr>
      <dsp:spPr>
        <a:xfrm>
          <a:off x="1831787" y="1521689"/>
          <a:ext cx="528590" cy="26429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Oil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1831787" y="1521689"/>
        <a:ext cx="528590" cy="264295"/>
      </dsp:txXfrm>
    </dsp:sp>
    <dsp:sp modelId="{2C256CB8-7CEF-41A7-A686-078B4B8B3FD5}">
      <dsp:nvSpPr>
        <dsp:cNvPr id="0" name=""/>
        <dsp:cNvSpPr/>
      </dsp:nvSpPr>
      <dsp:spPr>
        <a:xfrm rot="18289469">
          <a:off x="2280971" y="1490496"/>
          <a:ext cx="370249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370249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 rot="18289469">
        <a:off x="2456840" y="1492611"/>
        <a:ext cx="18512" cy="18512"/>
      </dsp:txXfrm>
    </dsp:sp>
    <dsp:sp modelId="{83C471F2-C3CB-4B91-8277-0449E504F6D4}">
      <dsp:nvSpPr>
        <dsp:cNvPr id="0" name=""/>
        <dsp:cNvSpPr/>
      </dsp:nvSpPr>
      <dsp:spPr>
        <a:xfrm>
          <a:off x="2571814" y="1217750"/>
          <a:ext cx="1448629" cy="26429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Pharmaceuticals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571814" y="1217750"/>
        <a:ext cx="1448629" cy="264295"/>
      </dsp:txXfrm>
    </dsp:sp>
    <dsp:sp modelId="{E8EC6466-5814-46E6-9C80-7688B5CC5072}">
      <dsp:nvSpPr>
        <dsp:cNvPr id="0" name=""/>
        <dsp:cNvSpPr/>
      </dsp:nvSpPr>
      <dsp:spPr>
        <a:xfrm>
          <a:off x="2360378" y="1642466"/>
          <a:ext cx="211436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211436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>
        <a:off x="2460810" y="1648551"/>
        <a:ext cx="10571" cy="10571"/>
      </dsp:txXfrm>
    </dsp:sp>
    <dsp:sp modelId="{09B53A3B-4D84-4600-A9D3-4D171043576D}">
      <dsp:nvSpPr>
        <dsp:cNvPr id="0" name=""/>
        <dsp:cNvSpPr/>
      </dsp:nvSpPr>
      <dsp:spPr>
        <a:xfrm>
          <a:off x="2571814" y="1521689"/>
          <a:ext cx="1448629" cy="26429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Paints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571814" y="1521689"/>
        <a:ext cx="1448629" cy="264295"/>
      </dsp:txXfrm>
    </dsp:sp>
    <dsp:sp modelId="{1C7C9B8E-F438-4D7E-9FCD-7AB91D504B9B}">
      <dsp:nvSpPr>
        <dsp:cNvPr id="0" name=""/>
        <dsp:cNvSpPr/>
      </dsp:nvSpPr>
      <dsp:spPr>
        <a:xfrm rot="3310531">
          <a:off x="2280971" y="1794436"/>
          <a:ext cx="370249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370249" y="1137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tx1"/>
            </a:solidFill>
          </a:endParaRPr>
        </a:p>
      </dsp:txBody>
      <dsp:txXfrm rot="3310531">
        <a:off x="2456840" y="1796551"/>
        <a:ext cx="18512" cy="18512"/>
      </dsp:txXfrm>
    </dsp:sp>
    <dsp:sp modelId="{26AB4428-6B1D-4E11-85FC-0F8B0F88344D}">
      <dsp:nvSpPr>
        <dsp:cNvPr id="0" name=""/>
        <dsp:cNvSpPr/>
      </dsp:nvSpPr>
      <dsp:spPr>
        <a:xfrm>
          <a:off x="2571814" y="1825629"/>
          <a:ext cx="1448629" cy="26429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</a:rPr>
            <a:t>Cosmetics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571814" y="1825629"/>
        <a:ext cx="1448629" cy="2642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0.43472</cdr:x>
      <cdr:y>0.79704</cdr:y>
    </cdr:from>
    <cdr:to>
      <cdr:x>0.83969</cdr:x>
      <cdr:y>0.90667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74838" y="1928733"/>
          <a:ext cx="1653402" cy="2652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000" dirty="0" smtClean="0">
              <a:latin typeface="Calibri" pitchFamily="34" charset="0"/>
            </a:rPr>
            <a:t>Production </a:t>
          </a:r>
          <a:r>
            <a:rPr lang="ru-RU" sz="1000" dirty="0" smtClean="0">
              <a:latin typeface="Calibri" pitchFamily="34" charset="0"/>
            </a:rPr>
            <a:t>35</a:t>
          </a:r>
          <a:endParaRPr lang="ru-RU" sz="10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0.13885</cdr:x>
      <cdr:y>0.12364</cdr:y>
    </cdr:from>
    <cdr:to>
      <cdr:x>0.95657</cdr:x>
      <cdr:y>0.63131</cdr:y>
    </cdr:to>
    <cdr:grpSp>
      <cdr:nvGrpSpPr>
        <cdr:cNvPr id="6" name="Группа 5"/>
        <cdr:cNvGrpSpPr/>
      </cdr:nvGrpSpPr>
      <cdr:grpSpPr>
        <a:xfrm xmlns:a="http://schemas.openxmlformats.org/drawingml/2006/main">
          <a:off x="566887" y="299191"/>
          <a:ext cx="3338529" cy="1228490"/>
          <a:chOff x="868866" y="276864"/>
          <a:chExt cx="3207635" cy="1136727"/>
        </a:xfrm>
      </cdr:grpSpPr>
      <cdr:sp macro="" textlink="">
        <cdr:nvSpPr>
          <cdr:cNvPr id="3" name="TextBox 1"/>
          <cdr:cNvSpPr txBox="1"/>
        </cdr:nvSpPr>
        <cdr:spPr>
          <a:xfrm xmlns:a="http://schemas.openxmlformats.org/drawingml/2006/main">
            <a:off x="868866" y="375317"/>
            <a:ext cx="905646" cy="349932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none" rtlCol="0"/>
          <a:lstStyle xmlns:a="http://schemas.openxmlformats.org/drawingml/2006/main">
            <a:lvl1pPr marL="0" indent="0">
              <a:defRPr sz="1100">
                <a:latin typeface="Calibri"/>
              </a:defRPr>
            </a:lvl1pPr>
            <a:lvl2pPr marL="457200" indent="0">
              <a:defRPr sz="1100">
                <a:latin typeface="Calibri"/>
              </a:defRPr>
            </a:lvl2pPr>
            <a:lvl3pPr marL="914400" indent="0">
              <a:defRPr sz="1100">
                <a:latin typeface="Calibri"/>
              </a:defRPr>
            </a:lvl3pPr>
            <a:lvl4pPr marL="1371600" indent="0">
              <a:defRPr sz="1100">
                <a:latin typeface="Calibri"/>
              </a:defRPr>
            </a:lvl4pPr>
            <a:lvl5pPr marL="1828800" indent="0">
              <a:defRPr sz="1100">
                <a:latin typeface="Calibri"/>
              </a:defRPr>
            </a:lvl5pPr>
            <a:lvl6pPr marL="2286000" indent="0">
              <a:defRPr sz="1100">
                <a:latin typeface="Calibri"/>
              </a:defRPr>
            </a:lvl6pPr>
            <a:lvl7pPr marL="2743200" indent="0">
              <a:defRPr sz="1100">
                <a:latin typeface="Calibri"/>
              </a:defRPr>
            </a:lvl7pPr>
            <a:lvl8pPr marL="3200400" indent="0">
              <a:defRPr sz="1100">
                <a:latin typeface="Calibri"/>
              </a:defRPr>
            </a:lvl8pPr>
            <a:lvl9pPr marL="3657600" indent="0">
              <a:defRPr sz="1100">
                <a:latin typeface="Calibri"/>
              </a:defRPr>
            </a:lvl9pPr>
          </a:lstStyle>
          <a:p xmlns:a="http://schemas.openxmlformats.org/drawingml/2006/main">
            <a:pPr algn="ctr"/>
            <a:r>
              <a:rPr lang="en-US" sz="1000" dirty="0" smtClean="0"/>
              <a:t>Demand</a:t>
            </a:r>
          </a:p>
          <a:p xmlns:a="http://schemas.openxmlformats.org/drawingml/2006/main">
            <a:pPr algn="ctr"/>
            <a:r>
              <a:rPr lang="ru-RU" sz="1000" dirty="0" smtClean="0"/>
              <a:t>450</a:t>
            </a:r>
            <a:endParaRPr lang="ru-RU" sz="1000" dirty="0"/>
          </a:p>
        </cdr:txBody>
      </cdr:sp>
      <cdr:sp macro="" textlink="">
        <cdr:nvSpPr>
          <cdr:cNvPr id="4" name="TextBox 1"/>
          <cdr:cNvSpPr txBox="1"/>
        </cdr:nvSpPr>
        <cdr:spPr>
          <a:xfrm xmlns:a="http://schemas.openxmlformats.org/drawingml/2006/main">
            <a:off x="2371256" y="837527"/>
            <a:ext cx="608779" cy="576064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none" rtlCol="0"/>
          <a:lstStyle xmlns:a="http://schemas.openxmlformats.org/drawingml/2006/main">
            <a:lvl1pPr marL="0" indent="0">
              <a:defRPr sz="1100">
                <a:latin typeface="Calibri"/>
              </a:defRPr>
            </a:lvl1pPr>
            <a:lvl2pPr marL="457200" indent="0">
              <a:defRPr sz="1100">
                <a:latin typeface="Calibri"/>
              </a:defRPr>
            </a:lvl2pPr>
            <a:lvl3pPr marL="914400" indent="0">
              <a:defRPr sz="1100">
                <a:latin typeface="Calibri"/>
              </a:defRPr>
            </a:lvl3pPr>
            <a:lvl4pPr marL="1371600" indent="0">
              <a:defRPr sz="1100">
                <a:latin typeface="Calibri"/>
              </a:defRPr>
            </a:lvl4pPr>
            <a:lvl5pPr marL="1828800" indent="0">
              <a:defRPr sz="1100">
                <a:latin typeface="Calibri"/>
              </a:defRPr>
            </a:lvl5pPr>
            <a:lvl6pPr marL="2286000" indent="0">
              <a:defRPr sz="1100">
                <a:latin typeface="Calibri"/>
              </a:defRPr>
            </a:lvl6pPr>
            <a:lvl7pPr marL="2743200" indent="0">
              <a:defRPr sz="1100">
                <a:latin typeface="Calibri"/>
              </a:defRPr>
            </a:lvl7pPr>
            <a:lvl8pPr marL="3200400" indent="0">
              <a:defRPr sz="1100">
                <a:latin typeface="Calibri"/>
              </a:defRPr>
            </a:lvl8pPr>
            <a:lvl9pPr marL="3657600" indent="0">
              <a:defRPr sz="1100">
                <a:latin typeface="Calibri"/>
              </a:defRPr>
            </a:lvl9pPr>
          </a:lstStyle>
          <a:p xmlns:a="http://schemas.openxmlformats.org/drawingml/2006/main">
            <a:pPr algn="ctr"/>
            <a:r>
              <a:rPr lang="en-US" sz="1000" dirty="0" smtClean="0"/>
              <a:t>Import from</a:t>
            </a:r>
          </a:p>
          <a:p xmlns:a="http://schemas.openxmlformats.org/drawingml/2006/main">
            <a:pPr algn="ctr"/>
            <a:r>
              <a:rPr lang="en-US" sz="1000" dirty="0" smtClean="0"/>
              <a:t>other countries</a:t>
            </a:r>
            <a:endParaRPr lang="ru-RU" sz="1000" dirty="0" smtClean="0"/>
          </a:p>
          <a:p xmlns:a="http://schemas.openxmlformats.org/drawingml/2006/main">
            <a:pPr algn="ctr"/>
            <a:r>
              <a:rPr lang="ru-RU" sz="1000" dirty="0" smtClean="0"/>
              <a:t> 380</a:t>
            </a:r>
            <a:endParaRPr lang="ru-RU" sz="1000" dirty="0"/>
          </a:p>
        </cdr:txBody>
      </cdr:sp>
      <cdr:sp macro="" textlink="">
        <cdr:nvSpPr>
          <cdr:cNvPr id="5" name="TextBox 1"/>
          <cdr:cNvSpPr txBox="1"/>
        </cdr:nvSpPr>
        <cdr:spPr>
          <a:xfrm xmlns:a="http://schemas.openxmlformats.org/drawingml/2006/main">
            <a:off x="3246721" y="276864"/>
            <a:ext cx="829780" cy="576064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none" rtlCol="0"/>
          <a:lstStyle xmlns:a="http://schemas.openxmlformats.org/drawingml/2006/main">
            <a:lvl1pPr marL="0" indent="0">
              <a:defRPr sz="1100">
                <a:latin typeface="Calibri"/>
              </a:defRPr>
            </a:lvl1pPr>
            <a:lvl2pPr marL="457200" indent="0">
              <a:defRPr sz="1100">
                <a:latin typeface="Calibri"/>
              </a:defRPr>
            </a:lvl2pPr>
            <a:lvl3pPr marL="914400" indent="0">
              <a:defRPr sz="1100">
                <a:latin typeface="Calibri"/>
              </a:defRPr>
            </a:lvl3pPr>
            <a:lvl4pPr marL="1371600" indent="0">
              <a:defRPr sz="1100">
                <a:latin typeface="Calibri"/>
              </a:defRPr>
            </a:lvl4pPr>
            <a:lvl5pPr marL="1828800" indent="0">
              <a:defRPr sz="1100">
                <a:latin typeface="Calibri"/>
              </a:defRPr>
            </a:lvl5pPr>
            <a:lvl6pPr marL="2286000" indent="0">
              <a:defRPr sz="1100">
                <a:latin typeface="Calibri"/>
              </a:defRPr>
            </a:lvl6pPr>
            <a:lvl7pPr marL="2743200" indent="0">
              <a:defRPr sz="1100">
                <a:latin typeface="Calibri"/>
              </a:defRPr>
            </a:lvl7pPr>
            <a:lvl8pPr marL="3200400" indent="0">
              <a:defRPr sz="1100">
                <a:latin typeface="Calibri"/>
              </a:defRPr>
            </a:lvl8pPr>
            <a:lvl9pPr marL="3657600" indent="0">
              <a:defRPr sz="1100">
                <a:latin typeface="Calibri"/>
              </a:defRPr>
            </a:lvl9pPr>
          </a:lstStyle>
          <a:p xmlns:a="http://schemas.openxmlformats.org/drawingml/2006/main">
            <a:pPr algn="ctr"/>
            <a:r>
              <a:rPr lang="en-US" sz="1000" dirty="0" smtClean="0"/>
              <a:t>Import from</a:t>
            </a:r>
          </a:p>
          <a:p xmlns:a="http://schemas.openxmlformats.org/drawingml/2006/main">
            <a:pPr algn="ctr"/>
            <a:r>
              <a:rPr lang="en-US" sz="1000" dirty="0" smtClean="0"/>
              <a:t>other regions</a:t>
            </a:r>
          </a:p>
          <a:p xmlns:a="http://schemas.openxmlformats.org/drawingml/2006/main">
            <a:pPr algn="ctr"/>
            <a:r>
              <a:rPr lang="ru-RU" sz="1000" dirty="0" smtClean="0"/>
              <a:t>35</a:t>
            </a:r>
            <a:endParaRPr lang="ru-RU" sz="1000" dirty="0"/>
          </a:p>
        </cdr:txBody>
      </cdr:sp>
    </cdr:grpSp>
  </cdr:relSizeAnchor>
  <cdr:relSizeAnchor xmlns:cdr="http://schemas.openxmlformats.org/drawingml/2006/chartDrawing">
    <cdr:from>
      <cdr:x>0.06932</cdr:x>
      <cdr:y>0.00803</cdr:y>
    </cdr:from>
    <cdr:to>
      <cdr:x>0.9252</cdr:x>
      <cdr:y>0.20243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83029" y="19443"/>
          <a:ext cx="3494314" cy="4704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b="1" dirty="0" smtClean="0">
              <a:solidFill>
                <a:schemeClr val="tx1"/>
              </a:solidFill>
              <a:latin typeface="Calibri" pitchFamily="34" charset="0"/>
            </a:rPr>
            <a:t>Consumption of vegetables: Moscow</a:t>
          </a:r>
          <a:r>
            <a:rPr lang="en-US" b="1" dirty="0">
              <a:solidFill>
                <a:schemeClr val="tx1"/>
              </a:solidFill>
              <a:latin typeface="Calibri" pitchFamily="34" charset="0"/>
            </a:rPr>
            <a:t>, Moscow region</a:t>
          </a:r>
          <a:r>
            <a:rPr lang="en-US" b="1" dirty="0" smtClean="0">
              <a:solidFill>
                <a:schemeClr val="tx1"/>
              </a:solidFill>
              <a:latin typeface="Calibri" pitchFamily="34" charset="0"/>
            </a:rPr>
            <a:t>, Smolensk region,  K tons</a:t>
          </a:r>
          <a:endParaRPr lang="ru-RU" dirty="0">
            <a:latin typeface="Calibri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0.05572</cdr:x>
      <cdr:y>0.01676</cdr:y>
    </cdr:from>
    <cdr:to>
      <cdr:x>0.43083</cdr:x>
      <cdr:y>0.15512</cdr:y>
    </cdr:to>
    <cdr:sp macro="" textlink="">
      <cdr:nvSpPr>
        <cdr:cNvPr id="2" name="TextBox 28"/>
        <cdr:cNvSpPr txBox="1"/>
      </cdr:nvSpPr>
      <cdr:spPr>
        <a:xfrm xmlns:a="http://schemas.openxmlformats.org/drawingml/2006/main">
          <a:off x="184558" y="33556"/>
          <a:ext cx="1242520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sz="1200" b="1" dirty="0" smtClean="0"/>
            <a:t>Smolensk region</a:t>
          </a:r>
          <a:endParaRPr lang="ru-RU" sz="12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60" cy="493713"/>
          </a:xfrm>
          <a:prstGeom prst="rect">
            <a:avLst/>
          </a:prstGeom>
        </p:spPr>
        <p:txBody>
          <a:bodyPr vert="horz" lIns="91819" tIns="45909" rIns="91819" bIns="4590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3713"/>
          </a:xfrm>
          <a:prstGeom prst="rect">
            <a:avLst/>
          </a:prstGeom>
        </p:spPr>
        <p:txBody>
          <a:bodyPr vert="horz" lIns="91819" tIns="45909" rIns="91819" bIns="45909" rtlCol="0"/>
          <a:lstStyle>
            <a:lvl1pPr algn="r">
              <a:defRPr sz="1200"/>
            </a:lvl1pPr>
          </a:lstStyle>
          <a:p>
            <a:fld id="{70FFD6FD-1A3F-42D9-AF1F-38547EF8C499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19" tIns="45909" rIns="91819" bIns="4590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3"/>
          </a:xfrm>
          <a:prstGeom prst="rect">
            <a:avLst/>
          </a:prstGeom>
        </p:spPr>
        <p:txBody>
          <a:bodyPr vert="horz" lIns="91819" tIns="45909" rIns="91819" bIns="4590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60" cy="493713"/>
          </a:xfrm>
          <a:prstGeom prst="rect">
            <a:avLst/>
          </a:prstGeom>
        </p:spPr>
        <p:txBody>
          <a:bodyPr vert="horz" lIns="91819" tIns="45909" rIns="91819" bIns="4590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60" cy="493713"/>
          </a:xfrm>
          <a:prstGeom prst="rect">
            <a:avLst/>
          </a:prstGeom>
        </p:spPr>
        <p:txBody>
          <a:bodyPr vert="horz" lIns="91819" tIns="45909" rIns="91819" bIns="45909" rtlCol="0" anchor="b"/>
          <a:lstStyle>
            <a:lvl1pPr algn="r">
              <a:defRPr sz="1200"/>
            </a:lvl1pPr>
          </a:lstStyle>
          <a:p>
            <a:fld id="{279768F2-49C5-49B8-B661-1DC0103670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0066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68F2-49C5-49B8-B661-1DC01036701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8991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2130538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B8E3-20DC-4374-B632-1E13B33EF65E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EBC4-90EE-4491-A071-5150C8861D09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47" y="274751"/>
            <a:ext cx="2057401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56" y="274751"/>
            <a:ext cx="6019801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05DC-6B3D-4B62-986C-52D61E6EF843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9/15/2017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621580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2130538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484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537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70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8353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57" y="1600206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56" y="1600206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278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28705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504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7152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9071-C94A-4EC3-8AF5-A551C07A5471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8" y="273163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4404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18465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374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47" y="274751"/>
            <a:ext cx="2057401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56" y="274751"/>
            <a:ext cx="6019801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6987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2130538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B8E3-20DC-4374-B632-1E13B33EF6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9076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9071-C94A-4EC3-8AF5-A551C07A547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3352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70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D551-1AEC-46D5-AE96-CF946209EC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466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57" y="1600206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56" y="1600206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62EBB-1B26-453C-8A80-55AD40ECAC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7016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1A59-9D0F-4F76-9962-B6E815618E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0578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97479-203D-4362-8B7F-91D8218EAFE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9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70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2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D551-1AEC-46D5-AE96-CF946209EC00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187E8-8F25-4267-ABD8-1823986F63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5428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8" y="273163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CC00-7001-4B42-9295-F38C2D878B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3568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C99B-E6C6-4107-B064-6C762F6E87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8694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EBC4-90EE-4491-A071-5150C8861D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7258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47" y="274751"/>
            <a:ext cx="2057401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56" y="274751"/>
            <a:ext cx="6019801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05DC-6B3D-4B62-986C-52D61E6EF8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10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57" y="1600206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56" y="1600206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62EBB-1B26-453C-8A80-55AD40ECACA5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1A59-9D0F-4F76-9962-B6E815618E53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97479-203D-4362-8B7F-91D8218EAFE8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187E8-8F25-4267-ABD8-1823986F6310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8" y="273163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CC00-7001-4B42-9295-F38C2D878BED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C99B-E6C6-4107-B064-6C762F6E87E9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B5FF9-3B8A-4E17-B5B2-9CD1597D6FE1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63564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804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63564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4725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B5FF9-3B8A-4E17-B5B2-9CD1597D6FE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63564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11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4049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6.jpeg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" y="157832"/>
            <a:ext cx="9143999" cy="66827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1121454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Рисунок 2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4883" y="116632"/>
            <a:ext cx="6250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INVESTING IN DAIRY PRODUCTION AND PROCESSING SECTOR</a:t>
            </a:r>
            <a:endParaRPr lang="en-US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Группа 7"/>
          <p:cNvGrpSpPr/>
          <p:nvPr/>
        </p:nvGrpSpPr>
        <p:grpSpPr>
          <a:xfrm>
            <a:off x="284064" y="1201787"/>
            <a:ext cx="8680424" cy="5395565"/>
            <a:chOff x="209576" y="1310035"/>
            <a:chExt cx="8680424" cy="5395565"/>
          </a:xfrm>
        </p:grpSpPr>
        <p:sp>
          <p:nvSpPr>
            <p:cNvPr id="9" name="TextBox 8"/>
            <p:cNvSpPr txBox="1"/>
            <p:nvPr/>
          </p:nvSpPr>
          <p:spPr>
            <a:xfrm>
              <a:off x="209576" y="1780763"/>
              <a:ext cx="4572150" cy="16158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Dairy milk production volume in 201</a:t>
              </a:r>
              <a:r>
                <a:rPr lang="ru-RU" sz="1100" dirty="0" smtClean="0">
                  <a:solidFill>
                    <a:schemeClr val="tx1"/>
                  </a:solidFill>
                </a:rPr>
                <a:t>6</a:t>
              </a:r>
              <a:r>
                <a:rPr lang="en-US" sz="1100" dirty="0" smtClean="0">
                  <a:solidFill>
                    <a:schemeClr val="tx1"/>
                  </a:solidFill>
                </a:rPr>
                <a:t> -  218K ton:</a:t>
              </a:r>
            </a:p>
            <a:p>
              <a:pPr lvl="1"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Large dairy milk producers – 57% (9 companies)</a:t>
              </a:r>
            </a:p>
            <a:p>
              <a:pPr lvl="1"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Medium dairy producers – 31%</a:t>
              </a:r>
            </a:p>
            <a:p>
              <a:pPr lvl="1"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Small dairy producers - </a:t>
              </a:r>
              <a:r>
                <a:rPr lang="ru-RU" sz="1100" dirty="0" smtClean="0">
                  <a:solidFill>
                    <a:schemeClr val="tx1"/>
                  </a:solidFill>
                </a:rPr>
                <a:t> </a:t>
              </a:r>
              <a:r>
                <a:rPr lang="en-US" sz="1100" dirty="0" smtClean="0">
                  <a:solidFill>
                    <a:schemeClr val="tx1"/>
                  </a:solidFill>
                </a:rPr>
                <a:t>12%</a:t>
              </a:r>
            </a:p>
            <a:p>
              <a:pPr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Dairy animals volume</a:t>
              </a:r>
              <a:r>
                <a:rPr lang="ru-RU" sz="1100" dirty="0" smtClean="0">
                  <a:solidFill>
                    <a:schemeClr val="tx1"/>
                  </a:solidFill>
                </a:rPr>
                <a:t> </a:t>
              </a:r>
              <a:r>
                <a:rPr lang="en-US" sz="1100" dirty="0" smtClean="0">
                  <a:solidFill>
                    <a:schemeClr val="tx1"/>
                  </a:solidFill>
                </a:rPr>
                <a:t>– 11K</a:t>
              </a:r>
            </a:p>
            <a:p>
              <a:pPr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Animal milk productivity – 6 - 7.5K kg per year</a:t>
              </a:r>
            </a:p>
            <a:p>
              <a:pPr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Only 60% of consumed dairy produces within the region</a:t>
              </a:r>
            </a:p>
            <a:p>
              <a:pPr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There are only small dairy processing companies in the region</a:t>
              </a:r>
            </a:p>
            <a:p>
              <a:pPr indent="180975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Regional dairy provision – 60%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8600" y="3456427"/>
              <a:ext cx="4559300" cy="14465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tx1"/>
                  </a:solidFill>
                </a:rPr>
                <a:t>Cultivation of forage crops in the region (ton/per hectare):</a:t>
              </a:r>
            </a:p>
            <a:p>
              <a:endParaRPr lang="en-US" sz="1100" b="1" dirty="0" smtClean="0">
                <a:solidFill>
                  <a:schemeClr val="tx1"/>
                </a:solidFill>
              </a:endParaRPr>
            </a:p>
            <a:p>
              <a:pPr indent="263525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corn feed – 5.4 </a:t>
              </a:r>
            </a:p>
            <a:p>
              <a:pPr indent="263525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annual grasses– 23</a:t>
              </a:r>
            </a:p>
            <a:p>
              <a:pPr indent="263525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perennial grass – 22</a:t>
              </a:r>
            </a:p>
            <a:p>
              <a:pPr indent="263525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wheat – 38 </a:t>
              </a:r>
            </a:p>
            <a:p>
              <a:pPr indent="263525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barley – 12.2</a:t>
              </a:r>
            </a:p>
            <a:p>
              <a:pPr indent="263525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oats – 46 </a:t>
              </a:r>
              <a:endParaRPr lang="ru-RU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4679" y="1310035"/>
              <a:ext cx="419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Local industry overview</a:t>
              </a:r>
              <a:endParaRPr lang="ru-RU" sz="1400" b="1" dirty="0" smtClean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9116" y="6308521"/>
              <a:ext cx="233213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223022" y="1856907"/>
              <a:ext cx="3343013" cy="110799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84138" lvl="0" indent="268288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  <a:latin typeface="+mn-lt"/>
                  <a:cs typeface="+mn-cs"/>
                </a:rPr>
                <a:t>Subsidy for producing dairy</a:t>
              </a:r>
            </a:p>
            <a:p>
              <a:pPr marL="84138" lvl="0" indent="268288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  <a:latin typeface="+mn-lt"/>
                  <a:cs typeface="+mn-cs"/>
                </a:rPr>
                <a:t>Subsidy for keeping cattle </a:t>
              </a:r>
            </a:p>
            <a:p>
              <a:pPr marL="84138" lvl="0" indent="268288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  <a:latin typeface="+mn-lt"/>
                  <a:cs typeface="+mn-cs"/>
                </a:rPr>
                <a:t>Subsidy for purchasing cattle</a:t>
              </a:r>
            </a:p>
            <a:p>
              <a:pPr marL="350838" lvl="0" indent="-261938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  <a:latin typeface="+mn-lt"/>
                  <a:cs typeface="+mn-cs"/>
                </a:rPr>
                <a:t>Subsidy for interest rates on loans (from 80% to 100% of key rate)</a:t>
              </a:r>
            </a:p>
            <a:p>
              <a:pPr marL="84138" lvl="0" indent="268288" algn="just"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  <a:latin typeface="+mn-lt"/>
                  <a:cs typeface="+mn-cs"/>
                </a:rPr>
                <a:t>Subsidy for construction and new equipment</a:t>
              </a:r>
              <a:endParaRPr lang="ru-RU" sz="1100" dirty="0" smtClean="0">
                <a:solidFill>
                  <a:schemeClr val="tx1"/>
                </a:solidFill>
                <a:latin typeface="+mn-lt"/>
                <a:cs typeface="+mn-cs"/>
              </a:endParaRPr>
            </a:p>
          </p:txBody>
        </p:sp>
        <p:grpSp>
          <p:nvGrpSpPr>
            <p:cNvPr id="14" name="Группа 36"/>
            <p:cNvGrpSpPr/>
            <p:nvPr/>
          </p:nvGrpSpPr>
          <p:grpSpPr>
            <a:xfrm>
              <a:off x="5182040" y="3276702"/>
              <a:ext cx="3350399" cy="2496881"/>
              <a:chOff x="773431" y="1778747"/>
              <a:chExt cx="3957013" cy="2514602"/>
            </a:xfrm>
          </p:grpSpPr>
          <p:graphicFrame>
            <p:nvGraphicFramePr>
              <p:cNvPr id="21" name="Диаграмма 20"/>
              <p:cNvGraphicFramePr/>
              <p:nvPr/>
            </p:nvGraphicFramePr>
            <p:xfrm>
              <a:off x="773431" y="2277125"/>
              <a:ext cx="3912096" cy="201622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2" name="TextBox 21"/>
              <p:cNvSpPr txBox="1"/>
              <p:nvPr/>
            </p:nvSpPr>
            <p:spPr>
              <a:xfrm>
                <a:off x="818349" y="1778747"/>
                <a:ext cx="3912095" cy="433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/>
                  <a:t>Total sum of subsidy in milk equivalent</a:t>
                </a:r>
                <a:br>
                  <a:rPr lang="en-US" sz="1100" b="1" dirty="0" smtClean="0"/>
                </a:br>
                <a:r>
                  <a:rPr lang="en-US" sz="1100" b="1" dirty="0" smtClean="0"/>
                  <a:t>(USD</a:t>
                </a:r>
                <a:r>
                  <a:rPr lang="ru-RU" sz="1100" b="1" dirty="0" smtClean="0"/>
                  <a:t>/</a:t>
                </a:r>
                <a:r>
                  <a:rPr lang="en-US" sz="1100" b="1" dirty="0" smtClean="0"/>
                  <a:t>kg of milk</a:t>
                </a:r>
                <a:r>
                  <a:rPr lang="ru-RU" sz="1100" b="1" dirty="0" smtClean="0"/>
                  <a:t>)</a:t>
                </a:r>
                <a:endParaRPr lang="en-US" sz="1100" b="1" dirty="0" smtClean="0"/>
              </a:p>
            </p:txBody>
          </p:sp>
        </p:grp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695825" y="1704975"/>
              <a:ext cx="3829050" cy="95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243343" y="1704975"/>
              <a:ext cx="4376282" cy="133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848225" y="3705225"/>
              <a:ext cx="3829050" cy="952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18" name="Диаграмма 17"/>
            <p:cNvGraphicFramePr/>
            <p:nvPr/>
          </p:nvGraphicFramePr>
          <p:xfrm>
            <a:off x="355600" y="4851400"/>
            <a:ext cx="4813300" cy="1854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9" name="TextBox 18"/>
            <p:cNvSpPr txBox="1"/>
            <p:nvPr/>
          </p:nvSpPr>
          <p:spPr>
            <a:xfrm>
              <a:off x="5227320" y="5600700"/>
              <a:ext cx="3368040" cy="8309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n-US" sz="1200" b="1" u="sng" dirty="0" smtClean="0">
                  <a:solidFill>
                    <a:schemeClr val="tx1"/>
                  </a:solidFill>
                </a:rPr>
                <a:t>Conclusion</a:t>
              </a:r>
              <a:r>
                <a:rPr lang="en-US" sz="1200" u="sng" dirty="0" smtClean="0">
                  <a:solidFill>
                    <a:schemeClr val="tx1"/>
                  </a:solidFill>
                </a:rPr>
                <a:t>:</a:t>
              </a:r>
              <a:r>
                <a:rPr lang="en-US" sz="1200" dirty="0" smtClean="0">
                  <a:solidFill>
                    <a:schemeClr val="tx1"/>
                  </a:solidFill>
                </a:rPr>
                <a:t> according to information about industry, government support</a:t>
              </a: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smtClean="0">
                  <a:solidFill>
                    <a:schemeClr val="tx1"/>
                  </a:solidFill>
                </a:rPr>
                <a:t>and free market niche, there is a potential to invest in dairy production sector of Smolensk region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695379" y="1320966"/>
              <a:ext cx="419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Government support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858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Рисунок 2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4883" y="332656"/>
            <a:ext cx="6250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INDUSTRIAL CROPS</a:t>
            </a:r>
            <a:endParaRPr lang="en-US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Группа 4"/>
          <p:cNvGrpSpPr/>
          <p:nvPr/>
        </p:nvGrpSpPr>
        <p:grpSpPr>
          <a:xfrm>
            <a:off x="373553" y="1124744"/>
            <a:ext cx="8374911" cy="5409093"/>
            <a:chOff x="254026" y="1278285"/>
            <a:chExt cx="8410455" cy="5399568"/>
          </a:xfrm>
        </p:grpSpPr>
        <p:sp>
          <p:nvSpPr>
            <p:cNvPr id="8" name="TextBox 7"/>
            <p:cNvSpPr txBox="1"/>
            <p:nvPr/>
          </p:nvSpPr>
          <p:spPr>
            <a:xfrm>
              <a:off x="4498881" y="1603843"/>
              <a:ext cx="4165600" cy="24929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268288" lvl="0" indent="26828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Subsidies for planting</a:t>
              </a:r>
            </a:p>
            <a:p>
              <a:pPr marL="268288" lvl="0" indent="26828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General agricultural financial support</a:t>
              </a:r>
            </a:p>
            <a:p>
              <a:pPr marL="268288" lvl="0" indent="26828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Subsidies for expenses on payment of interest on bank loans for agricultural projects</a:t>
              </a:r>
            </a:p>
            <a:p>
              <a:pPr marL="268288" lvl="0" indent="26828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Subsidies for the purchase of seeds</a:t>
              </a:r>
            </a:p>
            <a:p>
              <a:pPr marL="268288" lvl="0" indent="26828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Subsidies for the expenses with the purchase of agricultural machinery and equipment for processing agricultural products </a:t>
              </a:r>
            </a:p>
            <a:p>
              <a:pPr marL="268288" lvl="0" indent="26828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Reimbursement of expenses for insurance of agricultural activities </a:t>
              </a:r>
            </a:p>
            <a:p>
              <a:pPr marL="268288" lvl="0" indent="26828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Subsidies for growing flax</a:t>
              </a:r>
            </a:p>
            <a:p>
              <a:pPr marL="268288" lvl="0" indent="26828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Special subsidies for the purchase of equipment for growing flax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9116" y="6308521"/>
              <a:ext cx="233213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4026" y="1612900"/>
              <a:ext cx="4089374" cy="21236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indent="1793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Total Industrial crops 12,732 ha</a:t>
              </a:r>
            </a:p>
            <a:p>
              <a:pPr lvl="1" indent="1793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Flax 4,400 ha</a:t>
              </a:r>
            </a:p>
            <a:p>
              <a:pPr lvl="1" indent="1793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Oilseeds 8,332 ha</a:t>
              </a:r>
            </a:p>
            <a:p>
              <a:pPr lvl="1" indent="-14288"/>
              <a:r>
                <a:rPr lang="en-US" sz="1200" dirty="0" smtClean="0">
                  <a:solidFill>
                    <a:schemeClr val="tx1"/>
                  </a:solidFill>
                </a:rPr>
                <a:t>of them:</a:t>
              </a:r>
            </a:p>
            <a:p>
              <a:pPr lvl="1" indent="1666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flax (oilseed) 120 ha</a:t>
              </a:r>
            </a:p>
            <a:p>
              <a:pPr lvl="1" indent="1666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soybeans 50 ha</a:t>
              </a:r>
            </a:p>
            <a:p>
              <a:pPr lvl="1" indent="1666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mustard 25 ha</a:t>
              </a:r>
            </a:p>
            <a:p>
              <a:pPr lvl="1" indent="1666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rapeseed total 7,667 ha</a:t>
              </a:r>
            </a:p>
            <a:p>
              <a:pPr lvl="2" indent="1666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winter rapeseed  274 ha</a:t>
              </a:r>
            </a:p>
            <a:p>
              <a:pPr lvl="2" indent="1666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spring rapeseed 7,393 ha</a:t>
              </a:r>
            </a:p>
            <a:p>
              <a:pPr lvl="1" indent="166688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ethereal-oil crops (coriander) 470 ha</a:t>
              </a:r>
              <a:endParaRPr lang="en-US" sz="12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473255" y="1278285"/>
              <a:ext cx="2778572" cy="307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Government support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71839" y="5222240"/>
              <a:ext cx="4089401" cy="8309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n-US" sz="1200" b="1" u="sng" dirty="0" smtClean="0">
                  <a:solidFill>
                    <a:schemeClr val="tx1"/>
                  </a:solidFill>
                </a:rPr>
                <a:t>Conclusion</a:t>
              </a:r>
              <a:r>
                <a:rPr lang="en-US" sz="1200" u="sng" dirty="0" smtClean="0">
                  <a:solidFill>
                    <a:schemeClr val="tx1"/>
                  </a:solidFill>
                </a:rPr>
                <a:t>:</a:t>
              </a:r>
              <a:r>
                <a:rPr lang="en-US" sz="1200" dirty="0" smtClean="0">
                  <a:solidFill>
                    <a:schemeClr val="tx1"/>
                  </a:solidFill>
                </a:rPr>
                <a:t> according to information about industry, government support</a:t>
              </a: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smtClean="0">
                  <a:solidFill>
                    <a:schemeClr val="tx1"/>
                  </a:solidFill>
                </a:rPr>
                <a:t>and free market niche, there is a potential to invest in projects that require industrial crop growing and processing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74255" y="1278285"/>
              <a:ext cx="2778572" cy="307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Local industry overview</a:t>
              </a:r>
              <a:endParaRPr lang="ru-RU" sz="1400" b="1" dirty="0" smtClean="0"/>
            </a:p>
          </p:txBody>
        </p:sp>
        <p:graphicFrame>
          <p:nvGraphicFramePr>
            <p:cNvPr id="15" name="Схема 14"/>
            <p:cNvGraphicFramePr/>
            <p:nvPr/>
          </p:nvGraphicFramePr>
          <p:xfrm>
            <a:off x="325884" y="4130328"/>
            <a:ext cx="4067944" cy="20882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16" name="TextBox 15"/>
            <p:cNvSpPr txBox="1"/>
            <p:nvPr/>
          </p:nvSpPr>
          <p:spPr>
            <a:xfrm>
              <a:off x="4524173" y="4384040"/>
              <a:ext cx="4140201" cy="4616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n-US" sz="1200" b="1" u="sng" dirty="0" smtClean="0">
                  <a:solidFill>
                    <a:schemeClr val="tx1"/>
                  </a:solidFill>
                </a:rPr>
                <a:t>Area suitable for agricultural turnover for industrial crops cultivation – 340K ha</a:t>
              </a: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401856"/>
            <a:ext cx="9137148" cy="646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380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Рисунок 2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4883" y="116632"/>
            <a:ext cx="6250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Institute of Antimicrobial Chemotherapy of Smolensk State Medical University</a:t>
            </a:r>
            <a:endParaRPr lang="en-US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Группа 4"/>
          <p:cNvGrpSpPr/>
          <p:nvPr/>
        </p:nvGrpSpPr>
        <p:grpSpPr>
          <a:xfrm>
            <a:off x="390525" y="1216408"/>
            <a:ext cx="8337016" cy="5515624"/>
            <a:chOff x="390525" y="1216408"/>
            <a:chExt cx="8337016" cy="5515624"/>
          </a:xfrm>
        </p:grpSpPr>
        <p:sp>
          <p:nvSpPr>
            <p:cNvPr id="8" name="TextBox 7"/>
            <p:cNvSpPr txBox="1"/>
            <p:nvPr/>
          </p:nvSpPr>
          <p:spPr>
            <a:xfrm>
              <a:off x="454843" y="1420961"/>
              <a:ext cx="8263644" cy="7694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534988" indent="-534988">
                <a:spcBef>
                  <a:spcPts val="0"/>
                </a:spcBef>
                <a:tabLst>
                  <a:tab pos="442913" algn="l"/>
                </a:tabLst>
              </a:pPr>
              <a:r>
                <a:rPr lang="en-US" altLang="ru-RU" sz="1100" b="1" dirty="0" smtClean="0">
                  <a:solidFill>
                    <a:schemeClr val="tx1"/>
                  </a:solidFill>
                  <a:latin typeface="Arial" pitchFamily="34" charset="0"/>
                </a:rPr>
                <a:t>1920 </a:t>
              </a: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– Foundation of Smolensk State Medical Institute (now – University)</a:t>
              </a:r>
            </a:p>
            <a:p>
              <a:pPr marL="534988" indent="-534988">
                <a:spcBef>
                  <a:spcPts val="0"/>
                </a:spcBef>
                <a:tabLst>
                  <a:tab pos="442913" algn="l"/>
                </a:tabLst>
              </a:pPr>
              <a:r>
                <a:rPr lang="en-US" altLang="ru-RU" sz="1100" b="1" dirty="0" smtClean="0">
                  <a:solidFill>
                    <a:schemeClr val="tx1"/>
                  </a:solidFill>
                  <a:latin typeface="Arial" pitchFamily="34" charset="0"/>
                </a:rPr>
                <a:t>1999</a:t>
              </a:r>
              <a:r>
                <a:rPr lang="en-US" altLang="ru-RU" sz="1100" dirty="0">
                  <a:solidFill>
                    <a:schemeClr val="tx1"/>
                  </a:solidFill>
                  <a:latin typeface="Arial" pitchFamily="34" charset="0"/>
                </a:rPr>
                <a:t>	- Establishment of </a:t>
              </a: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Institute of Antimicrobial Chemotherapy of Smolensk State Medical University</a:t>
              </a:r>
              <a:endParaRPr lang="ru-RU" altLang="ru-RU" sz="1100" dirty="0">
                <a:solidFill>
                  <a:schemeClr val="tx1"/>
                </a:solidFill>
                <a:latin typeface="Arial" pitchFamily="34" charset="0"/>
              </a:endParaRPr>
            </a:p>
            <a:p>
              <a:pPr marL="534988" indent="-534988">
                <a:spcBef>
                  <a:spcPts val="0"/>
                </a:spcBef>
                <a:tabLst>
                  <a:tab pos="442913" algn="l"/>
                </a:tabLst>
              </a:pPr>
              <a:r>
                <a:rPr lang="en-US" altLang="ru-RU" sz="1100" b="1" dirty="0" smtClean="0">
                  <a:solidFill>
                    <a:schemeClr val="tx1"/>
                  </a:solidFill>
                  <a:latin typeface="Arial" pitchFamily="34" charset="0"/>
                </a:rPr>
                <a:t>2015</a:t>
              </a: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	- </a:t>
              </a:r>
              <a:r>
                <a:rPr lang="en-US" altLang="ru-RU" sz="1100" dirty="0">
                  <a:solidFill>
                    <a:schemeClr val="tx1"/>
                  </a:solidFill>
                  <a:latin typeface="Arial" pitchFamily="34" charset="0"/>
                </a:rPr>
                <a:t>Establishment WHO Collaborating </a:t>
              </a: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Centre for </a:t>
              </a:r>
              <a:r>
                <a:rPr lang="en-US" altLang="ru-RU" sz="1100" dirty="0">
                  <a:solidFill>
                    <a:schemeClr val="tx1"/>
                  </a:solidFill>
                  <a:latin typeface="Arial" pitchFamily="34" charset="0"/>
                </a:rPr>
                <a:t>Capacity Building on Antimicrobial Resistance Surveillance and Research </a:t>
              </a: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and ESCMID Collaborative Centre</a:t>
              </a:r>
              <a:endParaRPr lang="ru-RU" altLang="ru-RU" sz="1100" dirty="0" smtClean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36089" y="1216408"/>
              <a:ext cx="91242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ru-RU" sz="1100" b="1" dirty="0" smtClean="0">
                  <a:latin typeface="Arial" pitchFamily="34" charset="0"/>
                </a:rPr>
                <a:t>Milestones</a:t>
              </a:r>
              <a:endParaRPr lang="ru-RU" sz="11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39212" y="2174004"/>
              <a:ext cx="136447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ru-RU" sz="1100" b="1" dirty="0" smtClean="0">
                  <a:latin typeface="Arial" pitchFamily="34" charset="0"/>
                </a:rPr>
                <a:t>Staff qualification</a:t>
              </a:r>
              <a:endParaRPr lang="ru-RU" sz="11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53334" y="2417927"/>
              <a:ext cx="8263644" cy="6001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90488" indent="-90488">
                <a:spcBef>
                  <a:spcPts val="0"/>
                </a:spcBef>
                <a:buClr>
                  <a:schemeClr val="accent4">
                    <a:lumMod val="50000"/>
                  </a:schemeClr>
                </a:buClr>
                <a:buFont typeface="Arial" pitchFamily="34" charset="0"/>
                <a:buChar char="•"/>
              </a:pP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Masters of Science in Clinical Microbiology of London University</a:t>
              </a:r>
              <a:endParaRPr lang="ru-RU" altLang="ru-RU" sz="1100" dirty="0" smtClean="0">
                <a:solidFill>
                  <a:schemeClr val="tx1"/>
                </a:solidFill>
                <a:latin typeface="Arial" pitchFamily="34" charset="0"/>
              </a:endParaRPr>
            </a:p>
            <a:p>
              <a:pPr marL="90488" indent="-90488">
                <a:spcBef>
                  <a:spcPts val="0"/>
                </a:spcBef>
                <a:buClr>
                  <a:schemeClr val="accent4">
                    <a:lumMod val="50000"/>
                  </a:schemeClr>
                </a:buClr>
                <a:buFont typeface="Arial" pitchFamily="34" charset="0"/>
                <a:buChar char="•"/>
              </a:pP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Numerous national &amp; international awards(including President of Russian Federation grants etc.)</a:t>
              </a:r>
            </a:p>
            <a:p>
              <a:pPr marL="90488" indent="-90488">
                <a:spcBef>
                  <a:spcPts val="0"/>
                </a:spcBef>
                <a:buClr>
                  <a:schemeClr val="accent4">
                    <a:lumMod val="50000"/>
                  </a:schemeClr>
                </a:buClr>
                <a:buFont typeface="Arial" pitchFamily="34" charset="0"/>
                <a:buChar char="•"/>
              </a:pP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 Trainings in the leading centers in Austria, Finland, France, Denmark, Sweden, UK and other countries</a:t>
              </a:r>
              <a:endParaRPr lang="ru-RU" altLang="ru-RU" sz="11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33087" y="3002878"/>
              <a:ext cx="144943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ru-RU" sz="1100" b="1" dirty="0" smtClean="0"/>
                <a:t>Scientific activities</a:t>
              </a:r>
              <a:endParaRPr lang="ru-RU" sz="11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1833" y="3207285"/>
              <a:ext cx="8263644" cy="127727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indent="85725" eaLnBrk="0" hangingPunct="0">
                <a:spcBef>
                  <a:spcPts val="0"/>
                </a:spcBef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The only institution conducting consistent international and nation-wide studies on antimicrobial resistance in Russian Federation</a:t>
              </a:r>
            </a:p>
            <a:p>
              <a:pPr indent="85725" eaLnBrk="0" hangingPunct="0">
                <a:spcBef>
                  <a:spcPts val="0"/>
                </a:spcBef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 Collection of more than 50,000 clinical isolates from Russian Federation and surrounding countries</a:t>
              </a:r>
            </a:p>
            <a:p>
              <a:pPr indent="85725" eaLnBrk="0" hangingPunct="0">
                <a:spcBef>
                  <a:spcPts val="0"/>
                </a:spcBef>
                <a:buFont typeface="Arial" pitchFamily="34" charset="0"/>
                <a:buChar char="•"/>
              </a:pPr>
              <a:r>
                <a:rPr lang="en-US" sz="1100" dirty="0" smtClean="0">
                  <a:solidFill>
                    <a:schemeClr val="tx1"/>
                  </a:solidFill>
                </a:rPr>
                <a:t> International collaboration 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in antimicrobial resistance studies and molecular genetic methods with PHE 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(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London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UK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)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Hershey Medical Center (Hershey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USA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)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</a:t>
              </a:r>
              <a:r>
                <a:rPr lang="it-IT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Universita’ Degli Studi Di Siena (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Siena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Italy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)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</a:t>
              </a:r>
              <a:r>
                <a:rPr lang="ru-RU" altLang="ru-RU" sz="1100" dirty="0" err="1" smtClean="0">
                  <a:solidFill>
                    <a:schemeClr val="tx1"/>
                  </a:solidFill>
                  <a:sym typeface="Symbol" pitchFamily="18" charset="2"/>
                </a:rPr>
                <a:t>H</a:t>
              </a:r>
              <a:r>
                <a:rPr lang="ru-RU" altLang="ru-RU" sz="1100" dirty="0" err="1" smtClean="0">
                  <a:solidFill>
                    <a:schemeClr val="tx1"/>
                  </a:solidFill>
                  <a:latin typeface="Arial" pitchFamily="34" charset="0"/>
                  <a:sym typeface="Symbol" pitchFamily="18" charset="2"/>
                </a:rPr>
                <a:t>ô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p</a:t>
              </a:r>
              <a:r>
                <a:rPr lang="ru-RU" altLang="ru-RU" sz="1100" dirty="0" err="1" smtClean="0">
                  <a:solidFill>
                    <a:schemeClr val="tx1"/>
                  </a:solidFill>
                  <a:sym typeface="Symbol" pitchFamily="18" charset="2"/>
                </a:rPr>
                <a:t>ital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 </a:t>
              </a:r>
              <a:r>
                <a:rPr lang="ru-RU" altLang="ru-RU" sz="1100" dirty="0" err="1" smtClean="0">
                  <a:solidFill>
                    <a:schemeClr val="tx1"/>
                  </a:solidFill>
                  <a:sym typeface="Symbol" pitchFamily="18" charset="2"/>
                </a:rPr>
                <a:t>de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 </a:t>
              </a:r>
              <a:r>
                <a:rPr lang="ru-RU" altLang="ru-RU" sz="1100" dirty="0" err="1" smtClean="0">
                  <a:solidFill>
                    <a:schemeClr val="tx1"/>
                  </a:solidFill>
                  <a:sym typeface="Symbol" pitchFamily="18" charset="2"/>
                </a:rPr>
                <a:t>Bic</a:t>
              </a:r>
              <a:r>
                <a:rPr lang="en-US" altLang="ru-RU" sz="1100" dirty="0" smtClean="0">
                  <a:solidFill>
                    <a:schemeClr val="tx1"/>
                  </a:solidFill>
                  <a:latin typeface="Tahoma" pitchFamily="34" charset="0"/>
                  <a:sym typeface="Symbol" pitchFamily="18" charset="2"/>
                </a:rPr>
                <a:t>ê</a:t>
              </a:r>
              <a:r>
                <a:rPr lang="ru-RU" altLang="ru-RU" sz="1100" dirty="0" err="1" smtClean="0">
                  <a:solidFill>
                    <a:schemeClr val="tx1"/>
                  </a:solidFill>
                  <a:sym typeface="Symbol" pitchFamily="18" charset="2"/>
                </a:rPr>
                <a:t>tre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 (Paris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France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)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</a:t>
              </a:r>
              <a:r>
                <a:rPr lang="sv-SE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Karolinska 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Institute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 (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Stockholm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, 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Sweden</a:t>
              </a:r>
              <a:r>
                <a:rPr lang="ru-RU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)</a:t>
              </a:r>
              <a:r>
                <a:rPr lang="en-US" altLang="ru-RU" sz="1100" dirty="0" smtClean="0">
                  <a:solidFill>
                    <a:schemeClr val="tx1"/>
                  </a:solidFill>
                  <a:sym typeface="Symbol" pitchFamily="18" charset="2"/>
                </a:rPr>
                <a:t> and others</a:t>
              </a:r>
              <a:endParaRPr lang="ru-RU" altLang="ru-RU" sz="1100" dirty="0" smtClean="0">
                <a:solidFill>
                  <a:schemeClr val="tx1"/>
                </a:solidFill>
                <a:sym typeface="Symbol" pitchFamily="18" charset="2"/>
              </a:endParaRPr>
            </a:p>
            <a:p>
              <a:pPr indent="85725" eaLnBrk="0" hangingPunct="0">
                <a:spcBef>
                  <a:spcPts val="0"/>
                </a:spcBef>
                <a:buFont typeface="Arial" pitchFamily="34" charset="0"/>
                <a:buChar char="•"/>
              </a:pPr>
              <a:r>
                <a:rPr lang="en-US" altLang="ru-RU" sz="1100" i="1" dirty="0" smtClean="0">
                  <a:solidFill>
                    <a:schemeClr val="tx1"/>
                  </a:solidFill>
                  <a:sym typeface="Symbol" pitchFamily="18" charset="2"/>
                </a:rPr>
                <a:t> </a:t>
              </a:r>
              <a:r>
                <a:rPr lang="en-US" sz="1100" dirty="0" smtClean="0">
                  <a:solidFill>
                    <a:schemeClr val="tx1"/>
                  </a:solidFill>
                </a:rPr>
                <a:t>International collaboration in evaluating of activity of new and existing antimicrobials with numerous pharmaceutical companies (including Shionogi and Meiji Seika Kaisha, Ltd.)</a:t>
              </a:r>
              <a:endParaRPr lang="ru-RU" altLang="ru-RU" sz="1100" dirty="0">
                <a:solidFill>
                  <a:schemeClr val="tx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3087" y="4432653"/>
              <a:ext cx="141417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ru-RU" sz="1100" b="1" dirty="0" smtClean="0"/>
                <a:t>Internet resources</a:t>
              </a:r>
              <a:endParaRPr lang="ru-RU" sz="11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0322" y="4635035"/>
              <a:ext cx="3587523" cy="110799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1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Web-portal on clinical microbiology and pharmacology</a:t>
              </a:r>
              <a:br>
                <a:rPr lang="en-US" sz="11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</a:br>
              <a:r>
                <a:rPr lang="en-US" sz="11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for health-care workers</a:t>
              </a:r>
            </a:p>
            <a:p>
              <a:pPr>
                <a:defRPr/>
              </a:pPr>
              <a:endParaRPr lang="en-US" altLang="ru-RU" sz="1100" dirty="0" smtClean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ts val="0"/>
                </a:spcBef>
              </a:pPr>
              <a:endParaRPr lang="en-US" altLang="ru-RU" sz="1100" dirty="0" smtClean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ts val="0"/>
                </a:spcBef>
              </a:pPr>
              <a:endParaRPr lang="en-US" altLang="ru-RU" sz="1100" dirty="0" smtClean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ts val="0"/>
                </a:spcBef>
              </a:pPr>
              <a:endParaRPr lang="ru-RU" altLang="ru-RU" sz="1100" dirty="0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00945" y="4633525"/>
              <a:ext cx="4626596" cy="11064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1100" dirty="0" smtClean="0">
                  <a:solidFill>
                    <a:schemeClr val="tx1"/>
                  </a:solidFill>
                </a:rPr>
                <a:t>“Map of Antimicrobial Resistance”</a:t>
              </a:r>
            </a:p>
            <a:p>
              <a:r>
                <a:rPr lang="en-US" sz="1000" dirty="0" smtClean="0">
                  <a:solidFill>
                    <a:schemeClr val="tx1"/>
                  </a:solidFill>
                </a:rPr>
                <a:t>Russian version:</a:t>
              </a:r>
            </a:p>
            <a:p>
              <a:r>
                <a:rPr lang="en-US" sz="1000" dirty="0" smtClean="0">
                  <a:solidFill>
                    <a:schemeClr val="tx1"/>
                  </a:solidFill>
                </a:rPr>
                <a:t> </a:t>
              </a:r>
              <a:r>
                <a:rPr lang="en-US" sz="1000" dirty="0" smtClean="0">
                  <a:solidFill>
                    <a:srgbClr val="C00000"/>
                  </a:solidFill>
                </a:rPr>
                <a:t>- </a:t>
              </a:r>
              <a:r>
                <a:rPr lang="en-US" sz="1100" i="1" dirty="0" smtClean="0">
                  <a:solidFill>
                    <a:srgbClr val="C00000"/>
                  </a:solidFill>
                </a:rPr>
                <a:t>map.antibiotic.ru</a:t>
              </a:r>
            </a:p>
            <a:p>
              <a:r>
                <a:rPr lang="en-US" sz="1000" dirty="0" smtClean="0">
                  <a:solidFill>
                    <a:schemeClr val="tx1"/>
                  </a:solidFill>
                </a:rPr>
                <a:t>English version:</a:t>
              </a:r>
            </a:p>
            <a:p>
              <a:r>
                <a:rPr lang="en-US" sz="1000" dirty="0" smtClean="0">
                  <a:solidFill>
                    <a:srgbClr val="C00000"/>
                  </a:solidFill>
                </a:rPr>
                <a:t>- </a:t>
              </a:r>
              <a:r>
                <a:rPr lang="en-US" sz="1100" i="1" dirty="0" smtClean="0">
                  <a:solidFill>
                    <a:srgbClr val="C00000"/>
                  </a:solidFill>
                </a:rPr>
                <a:t>http://engmap.antibiotic.ru</a:t>
              </a:r>
            </a:p>
            <a:p>
              <a:endParaRPr lang="ru-RU" altLang="ru-RU" sz="1100" dirty="0">
                <a:solidFill>
                  <a:schemeClr val="tx1"/>
                </a:solidFill>
              </a:endParaRPr>
            </a:p>
          </p:txBody>
        </p:sp>
        <p:pic>
          <p:nvPicPr>
            <p:cNvPr id="17" name="Picture 5" descr="head1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748" y="5238899"/>
              <a:ext cx="1638980" cy="143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 descr="tablet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29" y="5206079"/>
              <a:ext cx="211892" cy="211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8" descr="сайт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1895" y="4865084"/>
              <a:ext cx="1189040" cy="78129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 l="1186" t="22025" r="3666" b="17660"/>
            <a:stretch>
              <a:fillRect/>
            </a:stretch>
          </p:blipFill>
          <p:spPr bwMode="auto">
            <a:xfrm>
              <a:off x="6317674" y="4659300"/>
              <a:ext cx="2382980" cy="1020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6373092" y="4692340"/>
              <a:ext cx="2281374" cy="170157"/>
            </a:xfrm>
            <a:prstGeom prst="rect">
              <a:avLst/>
            </a:prstGeom>
            <a:solidFill>
              <a:srgbClr val="CCFF9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" dirty="0" smtClean="0"/>
                <a:t>Epidemiology and molecular epidemiology of antimicrobial resistance</a:t>
              </a:r>
              <a:endParaRPr lang="ru-RU" sz="500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39212" y="5698431"/>
              <a:ext cx="261802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ru-RU" sz="1100" b="1" dirty="0" smtClean="0">
                  <a:latin typeface="Arial" pitchFamily="34" charset="0"/>
                </a:rPr>
                <a:t>Area of collaboration</a:t>
              </a:r>
              <a:endParaRPr lang="ru-RU" sz="11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57958" y="5924287"/>
              <a:ext cx="8263644" cy="430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marL="90488" indent="-90488">
                <a:spcBef>
                  <a:spcPts val="0"/>
                </a:spcBef>
                <a:buClr>
                  <a:schemeClr val="accent4">
                    <a:lumMod val="50000"/>
                  </a:schemeClr>
                </a:buClr>
                <a:buFont typeface="Arial" pitchFamily="34" charset="0"/>
                <a:buChar char="•"/>
              </a:pP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Co-development of new antimicrobials and diagnostic methods</a:t>
              </a:r>
              <a:endParaRPr lang="ru-RU" altLang="ru-RU" sz="1100" dirty="0" smtClean="0">
                <a:solidFill>
                  <a:schemeClr val="tx1"/>
                </a:solidFill>
                <a:latin typeface="Arial" pitchFamily="34" charset="0"/>
              </a:endParaRPr>
            </a:p>
            <a:p>
              <a:pPr marL="90488" indent="-90488">
                <a:spcBef>
                  <a:spcPts val="0"/>
                </a:spcBef>
                <a:buClr>
                  <a:schemeClr val="accent4">
                    <a:lumMod val="50000"/>
                  </a:schemeClr>
                </a:buClr>
                <a:buFont typeface="Arial" pitchFamily="34" charset="0"/>
                <a:buChar char="•"/>
              </a:pPr>
              <a:r>
                <a:rPr lang="en-US" altLang="ru-RU" sz="1100" dirty="0" smtClean="0">
                  <a:solidFill>
                    <a:schemeClr val="tx1"/>
                  </a:solidFill>
                  <a:latin typeface="Arial" pitchFamily="34" charset="0"/>
                </a:rPr>
                <a:t>Development of internet recourses and analytical tools for  evaluating antimicrobial resistance</a:t>
              </a:r>
              <a:endParaRPr lang="ru-RU" altLang="ru-RU" sz="11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90525" y="6362700"/>
              <a:ext cx="219075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44606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401856"/>
            <a:ext cx="9137148" cy="64612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60990" y="297072"/>
            <a:ext cx="6116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CONTACTS</a:t>
            </a:r>
            <a:endParaRPr lang="en-US" sz="2400" dirty="0">
              <a:solidFill>
                <a:prstClr val="white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1628800"/>
            <a:ext cx="8820472" cy="1231106"/>
            <a:chOff x="0" y="1628800"/>
            <a:chExt cx="8820472" cy="1231106"/>
          </a:xfrm>
        </p:grpSpPr>
        <p:pic>
          <p:nvPicPr>
            <p:cNvPr id="7" name="Рисунок 4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06597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0159" y="1641328"/>
              <a:ext cx="800313" cy="949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0" y="1628800"/>
              <a:ext cx="7524328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233154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Department of Investment Development of Smolensk </a:t>
              </a:r>
              <a:r>
                <a:rPr lang="en-US" dirty="0" smtClean="0">
                  <a:solidFill>
                    <a:srgbClr val="233154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region</a:t>
              </a:r>
              <a:endParaRPr lang="ru-RU" dirty="0" smtClean="0">
                <a:solidFill>
                  <a:srgbClr val="233154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  <a:p>
              <a:r>
                <a:rPr lang="en-US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Address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: </a:t>
              </a:r>
              <a:r>
                <a:rPr lang="sv-SE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214025, Smolensk, Poltavskaya str., </a:t>
              </a:r>
              <a:r>
                <a:rPr lang="sv-SE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8A</a:t>
              </a:r>
            </a:p>
            <a:p>
              <a:r>
                <a:rPr lang="en-US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Phone: (4812) 20-55-20; fax: (4812) </a:t>
              </a:r>
              <a:r>
                <a:rPr lang="en-US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20-55-39</a:t>
              </a:r>
            </a:p>
            <a:p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E-</a:t>
              </a:r>
              <a:r>
                <a:rPr lang="ru-RU" sz="1400" dirty="0" err="1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mail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: </a:t>
              </a:r>
              <a:r>
                <a:rPr lang="en-US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dep@smolinvest.com</a:t>
              </a:r>
            </a:p>
            <a:p>
              <a:r>
                <a:rPr lang="en-US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Website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:</a:t>
              </a:r>
              <a:r>
                <a:rPr lang="ru-RU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dep.smolinvest.com</a:t>
              </a:r>
              <a:endParaRPr lang="ru-RU" dirty="0">
                <a:solidFill>
                  <a:srgbClr val="06597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0" y="2782669"/>
            <a:ext cx="8820471" cy="1292662"/>
            <a:chOff x="0" y="2707179"/>
            <a:chExt cx="8820471" cy="1292662"/>
          </a:xfrm>
        </p:grpSpPr>
        <p:sp>
          <p:nvSpPr>
            <p:cNvPr id="11" name="TextBox 10"/>
            <p:cNvSpPr txBox="1"/>
            <p:nvPr/>
          </p:nvSpPr>
          <p:spPr>
            <a:xfrm>
              <a:off x="0" y="2707179"/>
              <a:ext cx="7524328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233154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Representation of Administration of Smolensk region at the Government of the Russian </a:t>
              </a:r>
              <a:r>
                <a:rPr lang="en-US" b="1" dirty="0" smtClean="0">
                  <a:solidFill>
                    <a:srgbClr val="233154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Federation</a:t>
              </a:r>
            </a:p>
            <a:p>
              <a:pPr>
                <a:defRPr/>
              </a:pPr>
              <a:r>
                <a:rPr lang="en-US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Address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: 121248, </a:t>
              </a:r>
              <a:r>
                <a:rPr lang="en-US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Moscow, </a:t>
              </a:r>
              <a:r>
                <a:rPr lang="en-US" sz="1400" dirty="0" err="1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Kutuzovskiy</a:t>
              </a:r>
              <a:r>
                <a:rPr lang="en-US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prospect, 11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/>
              </a:r>
              <a:b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en-US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Phone: 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(495) 221-23-36, </a:t>
              </a:r>
              <a:r>
                <a:rPr lang="en-US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fax: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(495) 221-23-34</a:t>
              </a:r>
              <a:b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E-</a:t>
              </a:r>
              <a:r>
                <a:rPr lang="ru-RU" sz="1400" dirty="0" err="1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mail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: </a:t>
              </a:r>
              <a:r>
                <a:rPr lang="en-US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smolensk.pred@admin-smolensk.ru</a:t>
              </a:r>
              <a:endParaRPr lang="ru-RU" sz="1400" dirty="0">
                <a:solidFill>
                  <a:srgbClr val="06597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13" name="Рисунок 4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rgbClr val="7CD9E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0158" y="2924944"/>
              <a:ext cx="800313" cy="949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Группа 1"/>
          <p:cNvGrpSpPr/>
          <p:nvPr/>
        </p:nvGrpSpPr>
        <p:grpSpPr>
          <a:xfrm>
            <a:off x="-14586" y="4077072"/>
            <a:ext cx="8835057" cy="1508105"/>
            <a:chOff x="-14586" y="4149080"/>
            <a:chExt cx="8835057" cy="1508105"/>
          </a:xfrm>
        </p:grpSpPr>
        <p:sp>
          <p:nvSpPr>
            <p:cNvPr id="12" name="TextBox 11"/>
            <p:cNvSpPr txBox="1"/>
            <p:nvPr/>
          </p:nvSpPr>
          <p:spPr>
            <a:xfrm>
              <a:off x="-14586" y="4149080"/>
              <a:ext cx="6026746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rgbClr val="233154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LLC Corporation of Investment Development of Smolensk </a:t>
              </a:r>
              <a:r>
                <a:rPr lang="en-US" b="1" dirty="0" smtClean="0">
                  <a:solidFill>
                    <a:srgbClr val="233154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region</a:t>
              </a:r>
            </a:p>
            <a:p>
              <a:r>
                <a:rPr lang="en-US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Address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: </a:t>
              </a:r>
              <a:r>
                <a:rPr lang="sv-SE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214025, Smolensk, Poltavskaya str., 8A</a:t>
              </a:r>
            </a:p>
            <a:p>
              <a:pPr>
                <a:defRPr/>
              </a:pPr>
              <a:r>
                <a:rPr lang="en-US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Phone: </a:t>
              </a:r>
              <a:r>
                <a:rPr lang="ru-RU" sz="1400" dirty="0" smtClean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(</a:t>
              </a:r>
              <a:r>
                <a:rPr lang="ru-RU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4812) 77-00-22</a:t>
              </a:r>
            </a:p>
            <a:p>
              <a:pPr>
                <a:defRPr/>
              </a:pPr>
              <a:r>
                <a:rPr lang="ru-RU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E-</a:t>
              </a:r>
              <a:r>
                <a:rPr lang="ru-RU" sz="1400" dirty="0" err="1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mail</a:t>
              </a:r>
              <a:r>
                <a:rPr lang="ru-RU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: smolregion67@yandex.ru</a:t>
              </a:r>
            </a:p>
            <a:p>
              <a:pPr>
                <a:defRPr/>
              </a:pPr>
              <a:r>
                <a:rPr lang="en-US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Website</a:t>
              </a:r>
              <a:r>
                <a:rPr lang="ru-RU" sz="1400" dirty="0">
                  <a:solidFill>
                    <a:srgbClr val="06597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: corp.smolinvest.com</a:t>
              </a:r>
            </a:p>
          </p:txBody>
        </p:sp>
        <p:pic>
          <p:nvPicPr>
            <p:cNvPr id="14" name="Рисунок 4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0158" y="4400685"/>
              <a:ext cx="800313" cy="949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01942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396754"/>
            <a:ext cx="9137148" cy="64612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438" y="2626493"/>
            <a:ext cx="6249116" cy="9883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7438" y="2889834"/>
            <a:ext cx="6249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THANK YOU FOR YOUR ATTENTION!</a:t>
            </a:r>
            <a:endParaRPr lang="en-US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8084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401856"/>
            <a:ext cx="9137148" cy="6461226"/>
          </a:xfrm>
          <a:prstGeom prst="rect">
            <a:avLst/>
          </a:prstGeom>
        </p:spPr>
      </p:pic>
      <p:pic>
        <p:nvPicPr>
          <p:cNvPr id="296" name="Рисунок 29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294" name="TextBox 293"/>
          <p:cNvSpPr txBox="1"/>
          <p:nvPr/>
        </p:nvSpPr>
        <p:spPr>
          <a:xfrm>
            <a:off x="2893924" y="260653"/>
            <a:ext cx="6250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GEOGRAPHICAL LOCATION</a:t>
            </a:r>
            <a:endParaRPr lang="ru-RU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51286"/>
            <a:ext cx="9144000" cy="4355427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1298561" y="4494834"/>
            <a:ext cx="72008" cy="72008"/>
          </a:xfrm>
          <a:prstGeom prst="ellipse">
            <a:avLst/>
          </a:prstGeom>
          <a:solidFill>
            <a:srgbClr val="E30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370569" y="4005064"/>
            <a:ext cx="897175" cy="489770"/>
          </a:xfrm>
          <a:prstGeom prst="straightConnector1">
            <a:avLst/>
          </a:prstGeom>
          <a:ln>
            <a:solidFill>
              <a:srgbClr val="E3001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99845" y="4406915"/>
            <a:ext cx="5132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Milan</a:t>
            </a:r>
            <a:endParaRPr lang="ru-RU" sz="1000" dirty="0">
              <a:solidFill>
                <a:srgbClr val="FF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46496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Рисунок 2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294" name="TextBox 293"/>
          <p:cNvSpPr txBox="1"/>
          <p:nvPr/>
        </p:nvSpPr>
        <p:spPr>
          <a:xfrm>
            <a:off x="2893924" y="303039"/>
            <a:ext cx="6250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COMPETITIVE ADVANTAGES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124744"/>
            <a:ext cx="832802" cy="82901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828" y="2305466"/>
            <a:ext cx="782834" cy="78699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8823" y="3444169"/>
            <a:ext cx="784624" cy="78462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0104" y="4580499"/>
            <a:ext cx="870277" cy="870277"/>
          </a:xfrm>
          <a:prstGeom prst="rect">
            <a:avLst/>
          </a:prstGeom>
        </p:spPr>
      </p:pic>
      <p:sp>
        <p:nvSpPr>
          <p:cNvPr id="10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242" y="955820"/>
            <a:ext cx="6920503" cy="590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956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396754"/>
            <a:ext cx="9137148" cy="6461226"/>
          </a:xfrm>
          <a:prstGeom prst="rect">
            <a:avLst/>
          </a:prstGeom>
        </p:spPr>
      </p:pic>
      <p:pic>
        <p:nvPicPr>
          <p:cNvPr id="296" name="Рисунок 29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294" name="TextBox 293"/>
          <p:cNvSpPr txBox="1"/>
          <p:nvPr/>
        </p:nvSpPr>
        <p:spPr>
          <a:xfrm>
            <a:off x="2893924" y="303039"/>
            <a:ext cx="6250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INVESTMENT POLICY</a:t>
            </a:r>
            <a:endParaRPr lang="ru-RU" sz="2400" dirty="0">
              <a:solidFill>
                <a:prstClr val="white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2325998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US" sz="1400" b="1" dirty="0">
                <a:solidFill>
                  <a:srgbClr val="005579"/>
                </a:solidFill>
                <a:latin typeface="PlumbC" panose="02000503040000020004" pitchFamily="2" charset="-52"/>
              </a:rPr>
              <a:t>Administration helps </a:t>
            </a:r>
            <a:r>
              <a:rPr lang="en-US" sz="1400" b="1" dirty="0" smtClean="0">
                <a:solidFill>
                  <a:srgbClr val="005579"/>
                </a:solidFill>
                <a:latin typeface="PlumbC" panose="02000503040000020004" pitchFamily="2" charset="-52"/>
              </a:rPr>
              <a:t>investors</a:t>
            </a:r>
          </a:p>
          <a:p>
            <a:pPr>
              <a:spcAft>
                <a:spcPts val="1200"/>
              </a:spcAft>
              <a:defRPr/>
            </a:pPr>
            <a:r>
              <a:rPr lang="en-US" altLang="ru-RU" sz="1400" dirty="0">
                <a:solidFill>
                  <a:srgbClr val="005579"/>
                </a:solidFill>
                <a:latin typeface="PlumbC" panose="02000503040000020004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Administration comes to the rescue in any situation</a:t>
            </a:r>
            <a:endParaRPr lang="ru-RU" altLang="ru-RU" sz="1400" dirty="0">
              <a:solidFill>
                <a:srgbClr val="005579"/>
              </a:solidFill>
              <a:latin typeface="PlumbC" panose="02000503040000020004" pitchFamily="2" charset="-52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3448311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US" sz="1400" b="1" dirty="0">
                <a:solidFill>
                  <a:srgbClr val="005579"/>
                </a:solidFill>
                <a:latin typeface="PlumbC" panose="02000503040000020004" pitchFamily="2" charset="-52"/>
              </a:rPr>
              <a:t>Single Window </a:t>
            </a:r>
            <a:r>
              <a:rPr lang="en-US" sz="1400" b="1" dirty="0" smtClean="0">
                <a:solidFill>
                  <a:srgbClr val="005579"/>
                </a:solidFill>
                <a:latin typeface="PlumbC" panose="02000503040000020004" pitchFamily="2" charset="-52"/>
              </a:rPr>
              <a:t>Support</a:t>
            </a:r>
          </a:p>
          <a:p>
            <a:pPr>
              <a:spcAft>
                <a:spcPts val="1200"/>
              </a:spcAft>
              <a:defRPr/>
            </a:pPr>
            <a:r>
              <a:rPr lang="en-US" altLang="ru-RU" sz="1400" dirty="0">
                <a:solidFill>
                  <a:srgbClr val="005579"/>
                </a:solidFill>
                <a:latin typeface="PlumbC" panose="02000503040000020004" pitchFamily="2" charset="-52"/>
              </a:rPr>
              <a:t>Administration helps to solve all investor's questions</a:t>
            </a:r>
            <a:endParaRPr lang="ru-RU" altLang="ru-RU" sz="1400" dirty="0">
              <a:solidFill>
                <a:srgbClr val="005579"/>
              </a:solidFill>
              <a:latin typeface="PlumbC" panose="02000503040000020004" pitchFamily="2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1132992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US" sz="1400" b="1" dirty="0">
                <a:solidFill>
                  <a:srgbClr val="005579"/>
                </a:solidFill>
                <a:latin typeface="PlumbC" panose="02000503040000020004" pitchFamily="2" charset="-52"/>
              </a:rPr>
              <a:t>We are glad to see large and small </a:t>
            </a:r>
            <a:r>
              <a:rPr lang="en-US" sz="1400" b="1" dirty="0" smtClean="0">
                <a:solidFill>
                  <a:srgbClr val="005579"/>
                </a:solidFill>
                <a:latin typeface="PlumbC" panose="02000503040000020004" pitchFamily="2" charset="-52"/>
              </a:rPr>
              <a:t>investors</a:t>
            </a:r>
          </a:p>
          <a:p>
            <a:pPr>
              <a:spcAft>
                <a:spcPts val="1200"/>
              </a:spcAft>
              <a:defRPr/>
            </a:pPr>
            <a:r>
              <a:rPr lang="en-US" altLang="ru-RU" sz="1400" dirty="0">
                <a:solidFill>
                  <a:srgbClr val="005579"/>
                </a:solidFill>
                <a:latin typeface="PlumbC" panose="02000503040000020004" pitchFamily="2" charset="-52"/>
              </a:rPr>
              <a:t>We find an individual approach without reference to the size of the business of the potential investor</a:t>
            </a:r>
            <a:endParaRPr lang="ru-RU" altLang="ru-RU" sz="1400" dirty="0">
              <a:solidFill>
                <a:srgbClr val="005579"/>
              </a:solidFill>
              <a:latin typeface="PlumbC" panose="02000503040000020004" pitchFamily="2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453858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US" sz="1400" b="1" dirty="0">
                <a:solidFill>
                  <a:srgbClr val="005579"/>
                </a:solidFill>
                <a:latin typeface="PlumbC" panose="02000503040000020004" pitchFamily="2" charset="-52"/>
              </a:rPr>
              <a:t>We find a common language with foreign </a:t>
            </a:r>
            <a:r>
              <a:rPr lang="en-US" sz="1400" b="1" dirty="0" smtClean="0">
                <a:solidFill>
                  <a:srgbClr val="005579"/>
                </a:solidFill>
                <a:latin typeface="PlumbC" panose="02000503040000020004" pitchFamily="2" charset="-52"/>
              </a:rPr>
              <a:t>investors</a:t>
            </a:r>
          </a:p>
          <a:p>
            <a:pPr>
              <a:spcAft>
                <a:spcPts val="1200"/>
              </a:spcAft>
              <a:defRPr/>
            </a:pPr>
            <a:r>
              <a:rPr lang="en-US" altLang="ru-RU" sz="1400" dirty="0">
                <a:solidFill>
                  <a:srgbClr val="005579"/>
                </a:solidFill>
                <a:latin typeface="PlumbC" panose="02000503040000020004" pitchFamily="2" charset="-52"/>
              </a:rPr>
              <a:t>450 organizations with foreign capital conducts their business in the territory of the region</a:t>
            </a:r>
            <a:r>
              <a:rPr lang="ru-RU" altLang="ru-RU" dirty="0" smtClean="0">
                <a:solidFill>
                  <a:prstClr val="white"/>
                </a:solidFill>
              </a:rPr>
              <a:t>капиталом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-1158" y="1023325"/>
            <a:ext cx="2779650" cy="4565915"/>
          </a:xfrm>
          <a:prstGeom prst="rect">
            <a:avLst/>
          </a:prstGeom>
          <a:solidFill>
            <a:srgbClr val="23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124744"/>
            <a:ext cx="832802" cy="82901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828" y="2305466"/>
            <a:ext cx="782834" cy="78699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8823" y="3444169"/>
            <a:ext cx="784624" cy="78462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0104" y="4580499"/>
            <a:ext cx="870277" cy="870277"/>
          </a:xfrm>
          <a:prstGeom prst="rect">
            <a:avLst/>
          </a:prstGeom>
        </p:spPr>
      </p:pic>
      <p:sp>
        <p:nvSpPr>
          <p:cNvPr id="19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14444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396754"/>
            <a:ext cx="9137148" cy="6461226"/>
          </a:xfrm>
          <a:prstGeom prst="rect">
            <a:avLst/>
          </a:prstGeom>
        </p:spPr>
      </p:pic>
      <p:pic>
        <p:nvPicPr>
          <p:cNvPr id="296" name="Рисунок 29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1760" y="116632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Priority social and </a:t>
            </a:r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economic development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Area “</a:t>
            </a:r>
            <a:r>
              <a:rPr lang="en-US" sz="2400" dirty="0" err="1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Dorogobuzh</a:t>
            </a:r>
            <a:r>
              <a:rPr lang="en-US" sz="24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” (PSEDA)</a:t>
            </a:r>
            <a:endParaRPr lang="ru-RU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98072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>
                <a:solidFill>
                  <a:srgbClr val="002060"/>
                </a:solidFill>
                <a:latin typeface="Open Sans"/>
              </a:rPr>
              <a:t>Priority Social and Economic Development Area </a:t>
            </a:r>
            <a:r>
              <a:rPr lang="en-US" sz="1600" dirty="0">
                <a:solidFill>
                  <a:srgbClr val="002060"/>
                </a:solidFill>
                <a:latin typeface="Open Sans"/>
              </a:rPr>
              <a:t>creates comfort conditions for business development and for </a:t>
            </a:r>
            <a:r>
              <a:rPr lang="en-US" sz="1600" dirty="0" smtClean="0">
                <a:solidFill>
                  <a:srgbClr val="002060"/>
                </a:solidFill>
                <a:latin typeface="Open Sans"/>
              </a:rPr>
              <a:t>population</a:t>
            </a:r>
            <a:r>
              <a:rPr lang="ru-RU" sz="1600" dirty="0">
                <a:solidFill>
                  <a:srgbClr val="002060"/>
                </a:solidFill>
                <a:latin typeface="Open Sans"/>
              </a:rPr>
              <a:t>.</a:t>
            </a:r>
            <a:endParaRPr lang="ru-RU" sz="1400" dirty="0">
              <a:solidFill>
                <a:srgbClr val="002060"/>
              </a:solidFill>
              <a:latin typeface="Open Sans"/>
            </a:endParaRPr>
          </a:p>
        </p:txBody>
      </p:sp>
      <p:sp>
        <p:nvSpPr>
          <p:cNvPr id="10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6" y="1572962"/>
            <a:ext cx="4709828" cy="40813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5352" y="1572962"/>
            <a:ext cx="4120904" cy="17830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3412" y="3557750"/>
            <a:ext cx="3350996" cy="195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6633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Рисунок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401856"/>
            <a:ext cx="9137148" cy="6461226"/>
          </a:xfrm>
          <a:prstGeom prst="rect">
            <a:avLst/>
          </a:prstGeom>
        </p:spPr>
      </p:pic>
      <p:pic>
        <p:nvPicPr>
          <p:cNvPr id="296" name="Рисунок 29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1760" y="116632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ENGINEERING INFRASTRUCTURE MAP</a:t>
            </a:r>
            <a:b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ASEZ “DOROGOBUZH”</a:t>
            </a:r>
            <a:endParaRPr lang="en-US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0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Группа 10"/>
          <p:cNvGrpSpPr/>
          <p:nvPr/>
        </p:nvGrpSpPr>
        <p:grpSpPr>
          <a:xfrm>
            <a:off x="467544" y="1268760"/>
            <a:ext cx="8280920" cy="4762826"/>
            <a:chOff x="-75273" y="1552774"/>
            <a:chExt cx="8280920" cy="4762826"/>
          </a:xfrm>
        </p:grpSpPr>
        <p:sp>
          <p:nvSpPr>
            <p:cNvPr id="12" name="TextBox 11"/>
            <p:cNvSpPr txBox="1"/>
            <p:nvPr/>
          </p:nvSpPr>
          <p:spPr>
            <a:xfrm>
              <a:off x="-75273" y="1552774"/>
              <a:ext cx="2822455" cy="433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Power  supply</a:t>
              </a:r>
              <a:endParaRPr lang="ru-RU" sz="1200" b="1" dirty="0" smtClean="0"/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ru-RU" sz="1200" dirty="0" smtClean="0"/>
                <a:t> </a:t>
              </a:r>
              <a:r>
                <a:rPr lang="en-US" sz="1200" dirty="0" smtClean="0"/>
                <a:t>Substation</a:t>
              </a:r>
              <a:r>
                <a:rPr lang="ru-RU" sz="1200" dirty="0" smtClean="0"/>
                <a:t> </a:t>
              </a:r>
              <a:r>
                <a:rPr lang="en-US" sz="1200" dirty="0" smtClean="0"/>
                <a:t>“Dorogobuzh 1”</a:t>
              </a:r>
              <a:r>
                <a:rPr lang="ru-RU" sz="1200" dirty="0" smtClean="0"/>
                <a:t> 110/35/10, </a:t>
              </a:r>
              <a:r>
                <a:rPr lang="en-US" sz="1200" dirty="0" smtClean="0"/>
                <a:t>reserve</a:t>
              </a:r>
              <a:r>
                <a:rPr lang="ru-RU" sz="1200" dirty="0" smtClean="0"/>
                <a:t> 1</a:t>
              </a:r>
              <a:r>
                <a:rPr lang="en-US" sz="1200" dirty="0" smtClean="0"/>
                <a:t>.</a:t>
              </a:r>
              <a:r>
                <a:rPr lang="ru-RU" sz="1200" dirty="0" smtClean="0"/>
                <a:t>4 </a:t>
              </a:r>
              <a:r>
                <a:rPr lang="en-US" sz="1200" dirty="0" smtClean="0"/>
                <a:t>MVA</a:t>
              </a:r>
              <a:r>
                <a:rPr lang="ru-RU" sz="1200" dirty="0" smtClean="0"/>
                <a:t> (</a:t>
              </a:r>
              <a:r>
                <a:rPr lang="en-US" sz="1200" dirty="0" smtClean="0"/>
                <a:t>on map</a:t>
              </a:r>
              <a:r>
                <a:rPr lang="ru-RU" sz="1200" dirty="0" smtClean="0"/>
                <a:t>)</a:t>
              </a:r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ru-RU" sz="1200" dirty="0" smtClean="0"/>
                <a:t> </a:t>
              </a:r>
              <a:r>
                <a:rPr lang="en-US" sz="1200" dirty="0" smtClean="0"/>
                <a:t>Substation “Dorogobuzh 2”</a:t>
              </a:r>
              <a:r>
                <a:rPr lang="ru-RU" sz="1200" dirty="0" smtClean="0"/>
                <a:t> 2 35/10, </a:t>
              </a:r>
              <a:br>
                <a:rPr lang="ru-RU" sz="1200" dirty="0" smtClean="0"/>
              </a:br>
              <a:r>
                <a:rPr lang="en-US" sz="1200" dirty="0" smtClean="0"/>
                <a:t>reserve </a:t>
              </a:r>
              <a:r>
                <a:rPr lang="ru-RU" sz="1200" dirty="0" smtClean="0"/>
                <a:t>2</a:t>
              </a:r>
              <a:r>
                <a:rPr lang="en-US" sz="1200" dirty="0" smtClean="0"/>
                <a:t>.</a:t>
              </a:r>
              <a:r>
                <a:rPr lang="ru-RU" sz="1200" dirty="0" smtClean="0"/>
                <a:t>3 </a:t>
              </a:r>
              <a:r>
                <a:rPr lang="en-US" sz="1200" dirty="0" smtClean="0"/>
                <a:t>MVA</a:t>
              </a:r>
              <a:r>
                <a:rPr lang="ru-RU" sz="1200" dirty="0" smtClean="0"/>
                <a:t> (</a:t>
              </a:r>
              <a:r>
                <a:rPr lang="en-US" sz="1200" dirty="0" smtClean="0"/>
                <a:t>on map</a:t>
              </a:r>
              <a:r>
                <a:rPr lang="ru-RU" sz="1200" dirty="0" smtClean="0"/>
                <a:t>)</a:t>
              </a:r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ru-RU" sz="1200" dirty="0" smtClean="0"/>
                <a:t> </a:t>
              </a:r>
              <a:r>
                <a:rPr lang="en-US" sz="1200" dirty="0" smtClean="0"/>
                <a:t>Planned substation </a:t>
              </a:r>
              <a:r>
                <a:rPr lang="ru-RU" sz="1200" dirty="0" smtClean="0"/>
                <a:t>110/10 </a:t>
              </a:r>
              <a:r>
                <a:rPr lang="en-US" sz="1200" dirty="0" smtClean="0"/>
                <a:t>power</a:t>
              </a:r>
              <a:r>
                <a:rPr lang="ru-RU" sz="1200" dirty="0" smtClean="0"/>
                <a:t> </a:t>
              </a:r>
              <a:r>
                <a:rPr lang="en-US" sz="1200" dirty="0" smtClean="0"/>
                <a:t/>
              </a:r>
              <a:br>
                <a:rPr lang="en-US" sz="1200" dirty="0" smtClean="0"/>
              </a:br>
              <a:r>
                <a:rPr lang="ru-RU" sz="1200" dirty="0" smtClean="0"/>
                <a:t>25 </a:t>
              </a:r>
              <a:r>
                <a:rPr lang="en-US" sz="1200" dirty="0" smtClean="0"/>
                <a:t>MW</a:t>
              </a:r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en-US" sz="1200" dirty="0" smtClean="0"/>
                <a:t> Price per 1 KVA – $ 0.</a:t>
              </a:r>
              <a:r>
                <a:rPr lang="ru-RU" sz="1200" dirty="0" smtClean="0"/>
                <a:t>07</a:t>
              </a:r>
              <a:r>
                <a:rPr lang="en-US" sz="1200" dirty="0" smtClean="0"/>
                <a:t> </a:t>
              </a:r>
              <a:endParaRPr lang="ru-RU" sz="1200" dirty="0" smtClean="0"/>
            </a:p>
            <a:p>
              <a:endParaRPr lang="ru-RU" sz="1200" dirty="0" smtClean="0"/>
            </a:p>
            <a:p>
              <a:r>
                <a:rPr lang="en-US" sz="1200" b="1" dirty="0" smtClean="0"/>
                <a:t>Gas supply</a:t>
              </a:r>
              <a:endParaRPr lang="ru-RU" sz="1200" b="1" dirty="0" smtClean="0"/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ru-RU" sz="1200" dirty="0" smtClean="0"/>
                <a:t> </a:t>
              </a:r>
              <a:r>
                <a:rPr lang="en-US" sz="1200" dirty="0" smtClean="0"/>
                <a:t>Existing and planned pipelines are on the map</a:t>
              </a:r>
              <a:endParaRPr lang="ru-RU" sz="1200" dirty="0" smtClean="0"/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ru-RU" sz="1200" dirty="0" smtClean="0"/>
                <a:t> </a:t>
              </a:r>
              <a:r>
                <a:rPr lang="en-US" sz="1200" dirty="0" smtClean="0"/>
                <a:t>Confirmed volumes ~ </a:t>
              </a:r>
              <a:r>
                <a:rPr lang="ru-RU" sz="1200" dirty="0" smtClean="0"/>
                <a:t>4</a:t>
              </a:r>
              <a:r>
                <a:rPr lang="en-US" sz="1200" dirty="0" smtClean="0"/>
                <a:t>.</a:t>
              </a:r>
              <a:r>
                <a:rPr lang="ru-RU" sz="1200" dirty="0" smtClean="0"/>
                <a:t>9</a:t>
              </a:r>
              <a:r>
                <a:rPr lang="en-US" sz="1200" dirty="0" smtClean="0"/>
                <a:t>  thousand</a:t>
              </a:r>
              <a:r>
                <a:rPr lang="ru-RU" sz="1200" dirty="0" smtClean="0"/>
                <a:t> </a:t>
              </a:r>
              <a:r>
                <a:rPr lang="en-US" sz="1200" dirty="0" smtClean="0"/>
                <a:t>m3</a:t>
              </a:r>
              <a:r>
                <a:rPr lang="ru-RU" sz="1200" dirty="0" smtClean="0"/>
                <a:t> </a:t>
              </a:r>
              <a:r>
                <a:rPr lang="en-US" sz="1200" dirty="0" smtClean="0"/>
                <a:t>per hour</a:t>
              </a:r>
              <a:r>
                <a:rPr lang="ru-RU" sz="1200" dirty="0" smtClean="0"/>
                <a:t>, </a:t>
              </a:r>
              <a:r>
                <a:rPr lang="en-US" sz="1200" dirty="0" smtClean="0"/>
                <a:t>can be increased by the request </a:t>
              </a:r>
              <a:endParaRPr lang="ru-RU" sz="1200" dirty="0" smtClean="0"/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ru-RU" sz="1200" dirty="0" smtClean="0"/>
                <a:t> </a:t>
              </a:r>
              <a:r>
                <a:rPr lang="en-US" sz="1200" dirty="0" smtClean="0"/>
                <a:t>Price per 1 m3 – $ 0.09</a:t>
              </a:r>
              <a:r>
                <a:rPr lang="ru-RU" sz="1200" dirty="0" smtClean="0"/>
                <a:t> </a:t>
              </a:r>
            </a:p>
            <a:p>
              <a:pPr>
                <a:buFontTx/>
                <a:buChar char="-"/>
              </a:pPr>
              <a:endParaRPr lang="ru-RU" sz="1200" dirty="0" smtClean="0"/>
            </a:p>
            <a:p>
              <a:r>
                <a:rPr lang="en-US" sz="1200" b="1" dirty="0" smtClean="0"/>
                <a:t>Water supply</a:t>
              </a:r>
              <a:r>
                <a:rPr lang="ru-RU" sz="1200" b="1" dirty="0" smtClean="0"/>
                <a:t> </a:t>
              </a:r>
              <a:r>
                <a:rPr lang="en-US" sz="1200" b="1" dirty="0" smtClean="0"/>
                <a:t>and waste water systems</a:t>
              </a:r>
              <a:endParaRPr lang="ru-RU" sz="1200" b="1" dirty="0" smtClean="0"/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ru-RU" sz="1200" dirty="0" smtClean="0"/>
                <a:t> </a:t>
              </a:r>
              <a:r>
                <a:rPr lang="en-US" sz="1200" dirty="0" smtClean="0"/>
                <a:t>It is necessary to create own wells and sewage systems</a:t>
              </a:r>
              <a:endParaRPr lang="ru-RU" sz="1200" dirty="0" smtClean="0"/>
            </a:p>
            <a:p>
              <a:pPr>
                <a:buFontTx/>
                <a:buChar char="-"/>
              </a:pPr>
              <a:endParaRPr lang="ru-RU" sz="1200" dirty="0" smtClean="0"/>
            </a:p>
            <a:p>
              <a:r>
                <a:rPr lang="en-US" sz="1200" b="1" dirty="0" smtClean="0"/>
                <a:t>Telecommunications</a:t>
              </a:r>
              <a:endParaRPr lang="ru-RU" sz="1200" b="1" dirty="0" smtClean="0"/>
            </a:p>
            <a:p>
              <a:pPr marL="171450" indent="-171450">
                <a:buFont typeface="Wingdings" panose="05000000000000000000" pitchFamily="2" charset="2"/>
                <a:buChar char="q"/>
              </a:pPr>
              <a:r>
                <a:rPr lang="en-US" sz="1200" dirty="0" smtClean="0"/>
                <a:t>Telephone and internet communication</a:t>
              </a:r>
              <a:endParaRPr lang="ru-RU" sz="1200" dirty="0"/>
            </a:p>
          </p:txBody>
        </p:sp>
        <p:grpSp>
          <p:nvGrpSpPr>
            <p:cNvPr id="13" name="Группа 59"/>
            <p:cNvGrpSpPr/>
            <p:nvPr/>
          </p:nvGrpSpPr>
          <p:grpSpPr>
            <a:xfrm>
              <a:off x="2804120" y="1556595"/>
              <a:ext cx="5401527" cy="4759005"/>
              <a:chOff x="2804120" y="1556595"/>
              <a:chExt cx="5401527" cy="4759005"/>
            </a:xfrm>
          </p:grpSpPr>
          <p:grpSp>
            <p:nvGrpSpPr>
              <p:cNvPr id="14" name="Группа 96"/>
              <p:cNvGrpSpPr/>
              <p:nvPr/>
            </p:nvGrpSpPr>
            <p:grpSpPr>
              <a:xfrm>
                <a:off x="2804120" y="1556595"/>
                <a:ext cx="5401527" cy="4759005"/>
                <a:chOff x="1751748" y="1918887"/>
                <a:chExt cx="5401527" cy="4759005"/>
              </a:xfrm>
            </p:grpSpPr>
            <p:pic>
              <p:nvPicPr>
                <p:cNvPr id="17" name="Picture 6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486891" y="5230092"/>
                  <a:ext cx="3733800" cy="1447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8" name="Picture 8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212773" y="3690256"/>
                  <a:ext cx="304800" cy="3918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9" name="Picture 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23333" t="22885" r="23958" b="5000"/>
                <a:stretch>
                  <a:fillRect/>
                </a:stretch>
              </p:blipFill>
              <p:spPr bwMode="auto">
                <a:xfrm>
                  <a:off x="1895475" y="2105025"/>
                  <a:ext cx="5257800" cy="38965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AutoShape 2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1857375" y="2190750"/>
                  <a:ext cx="1695451" cy="885825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22" name="AutoShape 2"/>
                <p:cNvCxnSpPr>
                  <a:cxnSpLocks noChangeShapeType="1"/>
                </p:cNvCxnSpPr>
                <p:nvPr/>
              </p:nvCxnSpPr>
              <p:spPr bwMode="auto">
                <a:xfrm>
                  <a:off x="3743866" y="4175185"/>
                  <a:ext cx="189781" cy="1009290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23" name="AutoShape 2"/>
                <p:cNvCxnSpPr>
                  <a:cxnSpLocks noChangeShapeType="1"/>
                </p:cNvCxnSpPr>
                <p:nvPr/>
              </p:nvCxnSpPr>
              <p:spPr bwMode="auto">
                <a:xfrm>
                  <a:off x="3922146" y="5172974"/>
                  <a:ext cx="46005" cy="865517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24" name="AutoShape 2"/>
                <p:cNvCxnSpPr>
                  <a:cxnSpLocks noChangeShapeType="1"/>
                </p:cNvCxnSpPr>
                <p:nvPr/>
              </p:nvCxnSpPr>
              <p:spPr bwMode="auto">
                <a:xfrm>
                  <a:off x="5633049" y="4735902"/>
                  <a:ext cx="238656" cy="1247955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25" name="AutoShape 2"/>
                <p:cNvCxnSpPr>
                  <a:cxnSpLocks noChangeShapeType="1"/>
                </p:cNvCxnSpPr>
                <p:nvPr/>
              </p:nvCxnSpPr>
              <p:spPr bwMode="auto">
                <a:xfrm flipV="1">
                  <a:off x="5615796" y="4149306"/>
                  <a:ext cx="336430" cy="552090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26" name="AutoShape 2"/>
                <p:cNvCxnSpPr>
                  <a:cxnSpLocks noChangeShapeType="1"/>
                </p:cNvCxnSpPr>
                <p:nvPr/>
              </p:nvCxnSpPr>
              <p:spPr bwMode="auto">
                <a:xfrm flipH="1">
                  <a:off x="2208362" y="2507411"/>
                  <a:ext cx="169655" cy="546340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prstDash val="sysDot"/>
                  <a:round/>
                  <a:headEnd/>
                  <a:tailEnd/>
                </a:ln>
                <a:effectLst/>
              </p:spPr>
            </p:cxnSp>
            <p:cxnSp>
              <p:nvCxnSpPr>
                <p:cNvPr id="27" name="AutoShape 2"/>
                <p:cNvCxnSpPr>
                  <a:cxnSpLocks noChangeShapeType="1"/>
                </p:cNvCxnSpPr>
                <p:nvPr/>
              </p:nvCxnSpPr>
              <p:spPr bwMode="auto">
                <a:xfrm>
                  <a:off x="2234242" y="3062377"/>
                  <a:ext cx="17252" cy="241540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prstDash val="sysDot"/>
                  <a:round/>
                  <a:headEnd/>
                  <a:tailEnd/>
                </a:ln>
                <a:effectLst/>
              </p:spPr>
            </p:cxnSp>
            <p:cxnSp>
              <p:nvCxnSpPr>
                <p:cNvPr id="28" name="AutoShape 2"/>
                <p:cNvCxnSpPr>
                  <a:cxnSpLocks noChangeShapeType="1"/>
                </p:cNvCxnSpPr>
                <p:nvPr/>
              </p:nvCxnSpPr>
              <p:spPr bwMode="auto">
                <a:xfrm>
                  <a:off x="2260121" y="3321170"/>
                  <a:ext cx="586596" cy="1155939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prstDash val="sysDot"/>
                  <a:round/>
                  <a:headEnd/>
                  <a:tailEnd/>
                </a:ln>
                <a:effectLst/>
              </p:spPr>
            </p:cxnSp>
            <p:cxnSp>
              <p:nvCxnSpPr>
                <p:cNvPr id="29" name="AutoShape 2"/>
                <p:cNvCxnSpPr>
                  <a:cxnSpLocks noChangeShapeType="1"/>
                </p:cNvCxnSpPr>
                <p:nvPr/>
              </p:nvCxnSpPr>
              <p:spPr bwMode="auto">
                <a:xfrm>
                  <a:off x="2863970" y="4477109"/>
                  <a:ext cx="310551" cy="396816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prstDash val="sysDot"/>
                  <a:round/>
                  <a:headEnd/>
                  <a:tailEnd/>
                </a:ln>
                <a:effectLst/>
              </p:spPr>
            </p:cxnSp>
            <p:cxnSp>
              <p:nvCxnSpPr>
                <p:cNvPr id="30" name="AutoShape 2"/>
                <p:cNvCxnSpPr>
                  <a:cxnSpLocks noChangeShapeType="1"/>
                </p:cNvCxnSpPr>
                <p:nvPr/>
              </p:nvCxnSpPr>
              <p:spPr bwMode="auto">
                <a:xfrm>
                  <a:off x="3165894" y="4873925"/>
                  <a:ext cx="284672" cy="181154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prstDash val="sysDot"/>
                  <a:round/>
                  <a:headEnd/>
                  <a:tailEnd/>
                </a:ln>
                <a:effectLst/>
              </p:spPr>
            </p:cxnSp>
            <p:cxnSp>
              <p:nvCxnSpPr>
                <p:cNvPr id="31" name="AutoShape 2"/>
                <p:cNvCxnSpPr>
                  <a:cxnSpLocks noChangeShapeType="1"/>
                </p:cNvCxnSpPr>
                <p:nvPr/>
              </p:nvCxnSpPr>
              <p:spPr bwMode="auto">
                <a:xfrm>
                  <a:off x="3441940" y="5072332"/>
                  <a:ext cx="224286" cy="69011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prstDash val="sysDot"/>
                  <a:round/>
                  <a:headEnd/>
                  <a:tailEnd/>
                </a:ln>
                <a:effectLst/>
              </p:spPr>
            </p:cxnSp>
            <p:cxnSp>
              <p:nvCxnSpPr>
                <p:cNvPr id="32" name="AutoShape 2"/>
                <p:cNvCxnSpPr>
                  <a:cxnSpLocks noChangeShapeType="1"/>
                </p:cNvCxnSpPr>
                <p:nvPr/>
              </p:nvCxnSpPr>
              <p:spPr bwMode="auto">
                <a:xfrm flipV="1">
                  <a:off x="4399523" y="4655388"/>
                  <a:ext cx="1239277" cy="408300"/>
                </a:xfrm>
                <a:prstGeom prst="straightConnector1">
                  <a:avLst/>
                </a:prstGeom>
                <a:noFill/>
                <a:ln w="28575">
                  <a:solidFill>
                    <a:srgbClr val="1519AB"/>
                  </a:solidFill>
                  <a:prstDash val="sysDot"/>
                  <a:round/>
                  <a:headEnd/>
                  <a:tailEnd/>
                </a:ln>
                <a:effectLst/>
              </p:spPr>
            </p:cxnSp>
            <p:sp>
              <p:nvSpPr>
                <p:cNvPr id="33" name="Параллелограмм 32"/>
                <p:cNvSpPr>
                  <a:spLocks noChangeArrowheads="1"/>
                </p:cNvSpPr>
                <p:nvPr/>
              </p:nvSpPr>
              <p:spPr bwMode="auto">
                <a:xfrm rot="4621462">
                  <a:off x="3827396" y="4566202"/>
                  <a:ext cx="628640" cy="345074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34" name="Параллелограмм 33"/>
                <p:cNvSpPr>
                  <a:spLocks noChangeArrowheads="1"/>
                </p:cNvSpPr>
                <p:nvPr/>
              </p:nvSpPr>
              <p:spPr bwMode="auto">
                <a:xfrm rot="4710306">
                  <a:off x="4056275" y="5124586"/>
                  <a:ext cx="416922" cy="457497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35" name="Параллелограмм 34"/>
                <p:cNvSpPr>
                  <a:spLocks noChangeArrowheads="1"/>
                </p:cNvSpPr>
                <p:nvPr/>
              </p:nvSpPr>
              <p:spPr bwMode="auto">
                <a:xfrm rot="2046682">
                  <a:off x="5847799" y="4215908"/>
                  <a:ext cx="67025" cy="369046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36" name="Параллелограмм 35"/>
                <p:cNvSpPr>
                  <a:spLocks noChangeArrowheads="1"/>
                </p:cNvSpPr>
                <p:nvPr/>
              </p:nvSpPr>
              <p:spPr bwMode="auto">
                <a:xfrm rot="3404184">
                  <a:off x="2696740" y="3472589"/>
                  <a:ext cx="313932" cy="582058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37" name="Параллелограмм 36"/>
                <p:cNvSpPr>
                  <a:spLocks noChangeArrowheads="1"/>
                </p:cNvSpPr>
                <p:nvPr/>
              </p:nvSpPr>
              <p:spPr bwMode="auto">
                <a:xfrm rot="4700296">
                  <a:off x="2462735" y="3012728"/>
                  <a:ext cx="399506" cy="549997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38" name="Параллелограмм 37"/>
                <p:cNvSpPr>
                  <a:spLocks noChangeArrowheads="1"/>
                </p:cNvSpPr>
                <p:nvPr/>
              </p:nvSpPr>
              <p:spPr bwMode="auto">
                <a:xfrm rot="6679006">
                  <a:off x="2437388" y="2541113"/>
                  <a:ext cx="125377" cy="257329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39" name="Параллелограмм 38"/>
                <p:cNvSpPr>
                  <a:spLocks noChangeArrowheads="1"/>
                </p:cNvSpPr>
                <p:nvPr/>
              </p:nvSpPr>
              <p:spPr bwMode="auto">
                <a:xfrm rot="6679006">
                  <a:off x="2754887" y="2693513"/>
                  <a:ext cx="125377" cy="257329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40" name="Параллелограмм 39"/>
                <p:cNvSpPr>
                  <a:spLocks noChangeArrowheads="1"/>
                </p:cNvSpPr>
                <p:nvPr/>
              </p:nvSpPr>
              <p:spPr bwMode="auto">
                <a:xfrm rot="21138702">
                  <a:off x="3542311" y="4707353"/>
                  <a:ext cx="244456" cy="159564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41" name="Параллелограмм 40"/>
                <p:cNvSpPr>
                  <a:spLocks noChangeArrowheads="1"/>
                </p:cNvSpPr>
                <p:nvPr/>
              </p:nvSpPr>
              <p:spPr bwMode="auto">
                <a:xfrm rot="6679006">
                  <a:off x="2869187" y="2503013"/>
                  <a:ext cx="125377" cy="257329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grpSp>
              <p:nvGrpSpPr>
                <p:cNvPr id="42" name="Группа 76"/>
                <p:cNvGrpSpPr/>
                <p:nvPr/>
              </p:nvGrpSpPr>
              <p:grpSpPr>
                <a:xfrm>
                  <a:off x="1875202" y="6116129"/>
                  <a:ext cx="2231393" cy="276999"/>
                  <a:chOff x="546734" y="6124755"/>
                  <a:chExt cx="2231393" cy="276999"/>
                </a:xfrm>
              </p:grpSpPr>
              <p:cxnSp>
                <p:nvCxnSpPr>
                  <p:cNvPr id="60" name="AutoShape 4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546734" y="6261100"/>
                    <a:ext cx="589916" cy="908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1519AB"/>
                    </a:solidFill>
                    <a:prstDash val="sysDot"/>
                    <a:round/>
                    <a:headEnd/>
                    <a:tailEnd/>
                  </a:ln>
                  <a:effectLst/>
                </p:spPr>
              </p:cxnSp>
              <p:sp>
                <p:nvSpPr>
                  <p:cNvPr id="61" name="TextBox 60"/>
                  <p:cNvSpPr txBox="1"/>
                  <p:nvPr/>
                </p:nvSpPr>
                <p:spPr>
                  <a:xfrm>
                    <a:off x="1173200" y="6124755"/>
                    <a:ext cx="1604927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 smtClean="0"/>
                      <a:t>Planned gas pipeline</a:t>
                    </a:r>
                    <a:endParaRPr lang="ru-RU" sz="1200" dirty="0"/>
                  </a:p>
                </p:txBody>
              </p:sp>
            </p:grpSp>
            <p:grpSp>
              <p:nvGrpSpPr>
                <p:cNvPr id="43" name="Группа 79"/>
                <p:cNvGrpSpPr/>
                <p:nvPr/>
              </p:nvGrpSpPr>
              <p:grpSpPr>
                <a:xfrm>
                  <a:off x="1889579" y="6389299"/>
                  <a:ext cx="2207348" cy="276999"/>
                  <a:chOff x="561111" y="6397925"/>
                  <a:chExt cx="2207348" cy="276999"/>
                </a:xfrm>
              </p:grpSpPr>
              <p:cxnSp>
                <p:nvCxnSpPr>
                  <p:cNvPr id="58" name="AutoShape 4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561111" y="6534270"/>
                    <a:ext cx="589916" cy="908"/>
                  </a:xfrm>
                  <a:prstGeom prst="straightConnector1">
                    <a:avLst/>
                  </a:prstGeom>
                  <a:noFill/>
                  <a:ln w="38100">
                    <a:solidFill>
                      <a:srgbClr val="1519AB"/>
                    </a:solidFill>
                    <a:prstDash val="solid"/>
                    <a:round/>
                    <a:headEnd/>
                    <a:tailEnd/>
                  </a:ln>
                  <a:effectLst/>
                </p:spPr>
              </p:cxnSp>
              <p:sp>
                <p:nvSpPr>
                  <p:cNvPr id="59" name="TextBox 58"/>
                  <p:cNvSpPr txBox="1"/>
                  <p:nvPr/>
                </p:nvSpPr>
                <p:spPr>
                  <a:xfrm>
                    <a:off x="1187577" y="6397925"/>
                    <a:ext cx="1580882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 smtClean="0"/>
                      <a:t>Existing gas pipeline</a:t>
                    </a:r>
                    <a:endParaRPr lang="ru-RU" sz="1200" dirty="0"/>
                  </a:p>
                </p:txBody>
              </p:sp>
            </p:grpSp>
            <p:grpSp>
              <p:nvGrpSpPr>
                <p:cNvPr id="44" name="Группа 84"/>
                <p:cNvGrpSpPr/>
                <p:nvPr/>
              </p:nvGrpSpPr>
              <p:grpSpPr>
                <a:xfrm>
                  <a:off x="4785849" y="6130507"/>
                  <a:ext cx="1761022" cy="276999"/>
                  <a:chOff x="5027377" y="6147759"/>
                  <a:chExt cx="1761022" cy="276999"/>
                </a:xfrm>
              </p:grpSpPr>
              <p:sp>
                <p:nvSpPr>
                  <p:cNvPr id="56" name="Параллелограмм 55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5165281" y="6079621"/>
                    <a:ext cx="131495" cy="407304"/>
                  </a:xfrm>
                  <a:prstGeom prst="parallelogram">
                    <a:avLst>
                      <a:gd name="adj" fmla="val 0"/>
                    </a:avLst>
                  </a:prstGeom>
                  <a:solidFill>
                    <a:srgbClr val="FFFF00">
                      <a:alpha val="46000"/>
                    </a:srgbClr>
                  </a:solidFill>
                  <a:ln w="12700" algn="ctr">
                    <a:solidFill>
                      <a:srgbClr val="007436"/>
                    </a:solidFill>
                    <a:miter lim="800000"/>
                    <a:headEnd/>
                    <a:tailEnd/>
                  </a:ln>
                </p:spPr>
                <p:txBody>
                  <a:bodyPr rot="10800000" vert="eaVert" anchor="ctr"/>
                  <a:lstStyle/>
                  <a:p>
                    <a:pPr algn="ctr">
                      <a:buFontTx/>
                      <a:buNone/>
                      <a:defRPr/>
                    </a:pPr>
                    <a:endParaRPr lang="ru-RU" sz="1800" b="0" u="none" dirty="0">
                      <a:solidFill>
                        <a:schemeClr val="lt1"/>
                      </a:solidFill>
                      <a:latin typeface="+mn-lt"/>
                      <a:cs typeface="+mn-cs"/>
                    </a:endParaRPr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5569796" y="6147759"/>
                    <a:ext cx="1218603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 smtClean="0"/>
                      <a:t>Investment site</a:t>
                    </a:r>
                    <a:endParaRPr lang="ru-RU" sz="1200" dirty="0"/>
                  </a:p>
                </p:txBody>
              </p:sp>
            </p:grpSp>
            <p:sp>
              <p:nvSpPr>
                <p:cNvPr id="45" name="Параллелограмм 44"/>
                <p:cNvSpPr>
                  <a:spLocks noChangeArrowheads="1"/>
                </p:cNvSpPr>
                <p:nvPr/>
              </p:nvSpPr>
              <p:spPr bwMode="auto">
                <a:xfrm rot="4440712">
                  <a:off x="6051090" y="4211110"/>
                  <a:ext cx="712375" cy="1274485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FFFF00">
                    <a:alpha val="46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46" name="TextBox 84"/>
                <p:cNvSpPr txBox="1"/>
                <p:nvPr/>
              </p:nvSpPr>
              <p:spPr>
                <a:xfrm>
                  <a:off x="3911239" y="5967549"/>
                  <a:ext cx="990600" cy="24622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en-US" sz="1000" b="1" dirty="0">
                      <a:solidFill>
                        <a:srgbClr val="0B00DE"/>
                      </a:solidFill>
                    </a:rPr>
                    <a:t>D =</a:t>
                  </a:r>
                  <a:r>
                    <a:rPr lang="ru-RU" sz="1000" b="1" dirty="0">
                      <a:solidFill>
                        <a:srgbClr val="0B00DE"/>
                      </a:solidFill>
                    </a:rPr>
                    <a:t> </a:t>
                  </a:r>
                  <a:r>
                    <a:rPr lang="en-US" sz="1000" b="1" dirty="0">
                      <a:solidFill>
                        <a:srgbClr val="0B00DE"/>
                      </a:solidFill>
                    </a:rPr>
                    <a:t>2</a:t>
                  </a:r>
                  <a:r>
                    <a:rPr lang="ru-RU" sz="1000" b="1" dirty="0">
                      <a:solidFill>
                        <a:srgbClr val="0B00DE"/>
                      </a:solidFill>
                    </a:rPr>
                    <a:t>19</a:t>
                  </a:r>
                </a:p>
              </p:txBody>
            </p:sp>
            <p:sp>
              <p:nvSpPr>
                <p:cNvPr id="47" name="TextBox 84"/>
                <p:cNvSpPr txBox="1"/>
                <p:nvPr/>
              </p:nvSpPr>
              <p:spPr>
                <a:xfrm>
                  <a:off x="5788921" y="5947419"/>
                  <a:ext cx="990600" cy="24622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en-US" sz="1000" b="1" dirty="0">
                      <a:solidFill>
                        <a:srgbClr val="0B00DE"/>
                      </a:solidFill>
                    </a:rPr>
                    <a:t>D =</a:t>
                  </a:r>
                  <a:r>
                    <a:rPr lang="ru-RU" sz="1000" b="1" dirty="0">
                      <a:solidFill>
                        <a:srgbClr val="0B00DE"/>
                      </a:solidFill>
                    </a:rPr>
                    <a:t> </a:t>
                  </a:r>
                  <a:r>
                    <a:rPr lang="en-US" sz="1000" b="1" dirty="0">
                      <a:solidFill>
                        <a:srgbClr val="0B00DE"/>
                      </a:solidFill>
                    </a:rPr>
                    <a:t>2</a:t>
                  </a:r>
                  <a:r>
                    <a:rPr lang="ru-RU" sz="1000" b="1" dirty="0">
                      <a:solidFill>
                        <a:srgbClr val="0B00DE"/>
                      </a:solidFill>
                    </a:rPr>
                    <a:t>19</a:t>
                  </a:r>
                </a:p>
              </p:txBody>
            </p:sp>
            <p:sp>
              <p:nvSpPr>
                <p:cNvPr id="48" name="TextBox 84"/>
                <p:cNvSpPr txBox="1"/>
                <p:nvPr/>
              </p:nvSpPr>
              <p:spPr>
                <a:xfrm>
                  <a:off x="1751748" y="1918887"/>
                  <a:ext cx="990600" cy="24622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en-US" sz="1000" b="1" dirty="0">
                      <a:solidFill>
                        <a:srgbClr val="0B00DE"/>
                      </a:solidFill>
                    </a:rPr>
                    <a:t>D =</a:t>
                  </a:r>
                  <a:r>
                    <a:rPr lang="ru-RU" sz="1000" b="1" dirty="0">
                      <a:solidFill>
                        <a:srgbClr val="0B00DE"/>
                      </a:solidFill>
                    </a:rPr>
                    <a:t> </a:t>
                  </a:r>
                  <a:r>
                    <a:rPr lang="ru-RU" sz="1000" b="1" dirty="0" smtClean="0">
                      <a:solidFill>
                        <a:srgbClr val="0B00DE"/>
                      </a:solidFill>
                    </a:rPr>
                    <a:t>273</a:t>
                  </a:r>
                  <a:endParaRPr lang="ru-RU" sz="1000" b="1" dirty="0">
                    <a:solidFill>
                      <a:srgbClr val="0B00DE"/>
                    </a:solidFill>
                  </a:endParaRPr>
                </a:p>
              </p:txBody>
            </p:sp>
            <p:sp>
              <p:nvSpPr>
                <p:cNvPr id="49" name="TextBox 84"/>
                <p:cNvSpPr txBox="1"/>
                <p:nvPr/>
              </p:nvSpPr>
              <p:spPr>
                <a:xfrm>
                  <a:off x="2464868" y="3727558"/>
                  <a:ext cx="990600" cy="24622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en-US" sz="1000" b="1" dirty="0">
                      <a:solidFill>
                        <a:srgbClr val="0B00DE"/>
                      </a:solidFill>
                    </a:rPr>
                    <a:t>D =</a:t>
                  </a:r>
                  <a:r>
                    <a:rPr lang="ru-RU" sz="1000" b="1" dirty="0">
                      <a:solidFill>
                        <a:srgbClr val="0B00DE"/>
                      </a:solidFill>
                    </a:rPr>
                    <a:t> </a:t>
                  </a:r>
                  <a:r>
                    <a:rPr lang="ru-RU" sz="1000" b="1" dirty="0" smtClean="0">
                      <a:solidFill>
                        <a:srgbClr val="0B00DE"/>
                      </a:solidFill>
                    </a:rPr>
                    <a:t>315</a:t>
                  </a:r>
                  <a:endParaRPr lang="ru-RU" sz="1000" b="1" dirty="0">
                    <a:solidFill>
                      <a:srgbClr val="0B00DE"/>
                    </a:solidFill>
                  </a:endParaRPr>
                </a:p>
              </p:txBody>
            </p:sp>
            <p:sp>
              <p:nvSpPr>
                <p:cNvPr id="50" name="Параллелограмм 49"/>
                <p:cNvSpPr>
                  <a:spLocks noChangeArrowheads="1"/>
                </p:cNvSpPr>
                <p:nvPr/>
              </p:nvSpPr>
              <p:spPr bwMode="auto">
                <a:xfrm rot="4452308">
                  <a:off x="4515348" y="4689853"/>
                  <a:ext cx="204884" cy="187537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00B0F0">
                    <a:alpha val="65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51" name="Прямоугольная выноска 50"/>
                <p:cNvSpPr/>
                <p:nvPr/>
              </p:nvSpPr>
              <p:spPr>
                <a:xfrm>
                  <a:off x="4770408" y="5218982"/>
                  <a:ext cx="888520" cy="319177"/>
                </a:xfrm>
                <a:prstGeom prst="wedgeRectCallout">
                  <a:avLst>
                    <a:gd name="adj1" fmla="val -58318"/>
                    <a:gd name="adj2" fmla="val -161825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 smtClean="0">
                      <a:solidFill>
                        <a:schemeClr val="tx1"/>
                      </a:solidFill>
                    </a:rPr>
                    <a:t>Planned substation </a:t>
                  </a:r>
                  <a:r>
                    <a:rPr lang="ru-RU" sz="700" dirty="0" smtClean="0">
                      <a:solidFill>
                        <a:schemeClr val="tx1"/>
                      </a:solidFill>
                    </a:rPr>
                    <a:t>110/10 </a:t>
                  </a:r>
                  <a:br>
                    <a:rPr lang="ru-RU" sz="700" dirty="0" smtClean="0">
                      <a:solidFill>
                        <a:schemeClr val="tx1"/>
                      </a:solidFill>
                    </a:rPr>
                  </a:br>
                  <a:r>
                    <a:rPr lang="ru-RU" sz="700" dirty="0" smtClean="0">
                      <a:solidFill>
                        <a:schemeClr val="tx1"/>
                      </a:solidFill>
                    </a:rPr>
                    <a:t>25 </a:t>
                  </a:r>
                  <a:r>
                    <a:rPr lang="en-US" sz="700" dirty="0" smtClean="0">
                      <a:solidFill>
                        <a:schemeClr val="tx1"/>
                      </a:solidFill>
                    </a:rPr>
                    <a:t>MW</a:t>
                  </a:r>
                  <a:endParaRPr lang="ru-RU" sz="7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Параллелограмм 51"/>
                <p:cNvSpPr>
                  <a:spLocks noChangeArrowheads="1"/>
                </p:cNvSpPr>
                <p:nvPr/>
              </p:nvSpPr>
              <p:spPr bwMode="auto">
                <a:xfrm rot="4452308">
                  <a:off x="4857528" y="3910600"/>
                  <a:ext cx="204884" cy="187537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00B0F0">
                    <a:alpha val="65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53" name="Прямоугольная выноска 52"/>
                <p:cNvSpPr/>
                <p:nvPr/>
              </p:nvSpPr>
              <p:spPr>
                <a:xfrm>
                  <a:off x="5267865" y="3447691"/>
                  <a:ext cx="888520" cy="319177"/>
                </a:xfrm>
                <a:prstGeom prst="wedgeRectCallout">
                  <a:avLst>
                    <a:gd name="adj1" fmla="val -73852"/>
                    <a:gd name="adj2" fmla="val 103041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 smtClean="0">
                      <a:solidFill>
                        <a:schemeClr val="tx1"/>
                      </a:solidFill>
                    </a:rPr>
                    <a:t>Dorogobuzh</a:t>
                  </a:r>
                  <a:r>
                    <a:rPr lang="en-US" sz="700" dirty="0" smtClean="0"/>
                    <a:t> </a:t>
                  </a:r>
                  <a:r>
                    <a:rPr lang="ru-RU" sz="700" dirty="0" smtClean="0">
                      <a:solidFill>
                        <a:schemeClr val="tx1"/>
                      </a:solidFill>
                    </a:rPr>
                    <a:t>1 110/35/10</a:t>
                  </a:r>
                </a:p>
                <a:p>
                  <a:pPr algn="ctr"/>
                  <a:r>
                    <a:rPr lang="en-US" sz="700" dirty="0" smtClean="0">
                      <a:solidFill>
                        <a:schemeClr val="tx1"/>
                      </a:solidFill>
                    </a:rPr>
                    <a:t>reserve</a:t>
                  </a:r>
                  <a:r>
                    <a:rPr lang="ru-RU" sz="700" dirty="0" smtClean="0">
                      <a:solidFill>
                        <a:schemeClr val="tx1"/>
                      </a:solidFill>
                    </a:rPr>
                    <a:t> 1</a:t>
                  </a:r>
                  <a:r>
                    <a:rPr lang="en-US" sz="700" dirty="0" smtClean="0">
                      <a:solidFill>
                        <a:schemeClr val="tx1"/>
                      </a:solidFill>
                    </a:rPr>
                    <a:t>.</a:t>
                  </a:r>
                  <a:r>
                    <a:rPr lang="ru-RU" sz="700" dirty="0" smtClean="0">
                      <a:solidFill>
                        <a:schemeClr val="tx1"/>
                      </a:solidFill>
                    </a:rPr>
                    <a:t>4 </a:t>
                  </a:r>
                  <a:r>
                    <a:rPr lang="en-US" sz="700" dirty="0" smtClean="0">
                      <a:solidFill>
                        <a:schemeClr val="tx1"/>
                      </a:solidFill>
                    </a:rPr>
                    <a:t>MVA</a:t>
                  </a:r>
                  <a:endParaRPr lang="ru-RU" sz="7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Параллелограмм 53"/>
                <p:cNvSpPr>
                  <a:spLocks noChangeArrowheads="1"/>
                </p:cNvSpPr>
                <p:nvPr/>
              </p:nvSpPr>
              <p:spPr bwMode="auto">
                <a:xfrm rot="5400000">
                  <a:off x="5257373" y="2013842"/>
                  <a:ext cx="140062" cy="179970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00B0F0">
                    <a:alpha val="65000"/>
                  </a:srgbClr>
                </a:solidFill>
                <a:ln w="12700" algn="ctr">
                  <a:solidFill>
                    <a:srgbClr val="007436"/>
                  </a:solidFill>
                  <a:miter lim="800000"/>
                  <a:headEnd/>
                  <a:tailEnd/>
                </a:ln>
              </p:spPr>
              <p:txBody>
                <a:bodyPr rot="10800000" vert="eaVert" anchor="ctr"/>
                <a:lstStyle/>
                <a:p>
                  <a:pPr algn="ctr">
                    <a:buFontTx/>
                    <a:buNone/>
                    <a:defRPr/>
                  </a:pPr>
                  <a:endParaRPr lang="ru-RU" sz="1800" b="0" u="none" dirty="0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55" name="Прямоугольная выноска 54"/>
                <p:cNvSpPr/>
                <p:nvPr/>
              </p:nvSpPr>
              <p:spPr>
                <a:xfrm>
                  <a:off x="5454770" y="2366514"/>
                  <a:ext cx="983318" cy="319177"/>
                </a:xfrm>
                <a:prstGeom prst="wedgeRectCallout">
                  <a:avLst>
                    <a:gd name="adj1" fmla="val -66085"/>
                    <a:gd name="adj2" fmla="val -110472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 smtClean="0">
                      <a:solidFill>
                        <a:schemeClr val="tx1"/>
                      </a:solidFill>
                    </a:rPr>
                    <a:t>Dorogobuzh</a:t>
                  </a:r>
                  <a:r>
                    <a:rPr lang="en-US" sz="700" dirty="0" smtClean="0"/>
                    <a:t> </a:t>
                  </a:r>
                  <a:r>
                    <a:rPr lang="ru-RU" sz="700" dirty="0" smtClean="0">
                      <a:solidFill>
                        <a:schemeClr val="tx1"/>
                      </a:solidFill>
                    </a:rPr>
                    <a:t>2 35/10</a:t>
                  </a:r>
                </a:p>
                <a:p>
                  <a:pPr algn="ctr"/>
                  <a:r>
                    <a:rPr lang="en-US" sz="700" dirty="0" smtClean="0">
                      <a:solidFill>
                        <a:schemeClr val="tx1"/>
                      </a:solidFill>
                    </a:rPr>
                    <a:t>reserve</a:t>
                  </a:r>
                  <a:r>
                    <a:rPr lang="ru-RU" sz="700" dirty="0" smtClean="0">
                      <a:solidFill>
                        <a:schemeClr val="tx1"/>
                      </a:solidFill>
                    </a:rPr>
                    <a:t> 2</a:t>
                  </a:r>
                  <a:r>
                    <a:rPr lang="en-US" sz="700" dirty="0" smtClean="0">
                      <a:solidFill>
                        <a:schemeClr val="tx1"/>
                      </a:solidFill>
                    </a:rPr>
                    <a:t>.</a:t>
                  </a:r>
                  <a:r>
                    <a:rPr lang="ru-RU" sz="700" dirty="0" smtClean="0">
                      <a:solidFill>
                        <a:schemeClr val="tx1"/>
                      </a:solidFill>
                    </a:rPr>
                    <a:t>3 </a:t>
                  </a:r>
                  <a:r>
                    <a:rPr lang="en-US" sz="700" dirty="0" smtClean="0">
                      <a:solidFill>
                        <a:schemeClr val="tx1"/>
                      </a:solidFill>
                    </a:rPr>
                    <a:t>MVA</a:t>
                  </a:r>
                  <a:endParaRPr lang="ru-RU" sz="7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5" name="Параллелограмм 14"/>
              <p:cNvSpPr>
                <a:spLocks noChangeArrowheads="1"/>
              </p:cNvSpPr>
              <p:nvPr/>
            </p:nvSpPr>
            <p:spPr bwMode="auto">
              <a:xfrm rot="5400000">
                <a:off x="5987726" y="5953220"/>
                <a:ext cx="125666" cy="389932"/>
              </a:xfrm>
              <a:prstGeom prst="parallelogram">
                <a:avLst>
                  <a:gd name="adj" fmla="val 0"/>
                </a:avLst>
              </a:prstGeom>
              <a:solidFill>
                <a:srgbClr val="00B0F0">
                  <a:alpha val="65000"/>
                </a:srgbClr>
              </a:solidFill>
              <a:ln w="12700" algn="ctr">
                <a:solidFill>
                  <a:srgbClr val="007436"/>
                </a:solidFill>
                <a:miter lim="800000"/>
                <a:headEnd/>
                <a:tailEnd/>
              </a:ln>
            </p:spPr>
            <p:txBody>
              <a:bodyPr rot="10800000" vert="eaVert" anchor="ctr"/>
              <a:lstStyle/>
              <a:p>
                <a:pPr algn="ctr">
                  <a:buFontTx/>
                  <a:buNone/>
                  <a:defRPr/>
                </a:pPr>
                <a:endParaRPr lang="ru-RU" sz="1800" b="0" u="none" dirty="0">
                  <a:solidFill>
                    <a:schemeClr val="lt1"/>
                  </a:solidFill>
                  <a:latin typeface="+mn-lt"/>
                  <a:cs typeface="+mn-cs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377772" y="6006875"/>
                <a:ext cx="154882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Electrical substation</a:t>
                </a:r>
                <a:endParaRPr lang="ru-RU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30235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396754"/>
            <a:ext cx="9137148" cy="6461226"/>
          </a:xfrm>
          <a:prstGeom prst="rect">
            <a:avLst/>
          </a:prstGeom>
        </p:spPr>
      </p:pic>
      <p:sp>
        <p:nvSpPr>
          <p:cNvPr id="290" name="Прямоугольник 289"/>
          <p:cNvSpPr/>
          <p:nvPr/>
        </p:nvSpPr>
        <p:spPr>
          <a:xfrm>
            <a:off x="574" y="699624"/>
            <a:ext cx="6466825" cy="375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6" name="Рисунок 29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4883" y="113206"/>
            <a:ext cx="6249117" cy="829173"/>
          </a:xfrm>
          <a:prstGeom prst="rect">
            <a:avLst/>
          </a:prstGeom>
        </p:spPr>
      </p:pic>
      <p:sp>
        <p:nvSpPr>
          <p:cNvPr id="294" name="TextBox 293"/>
          <p:cNvSpPr txBox="1"/>
          <p:nvPr/>
        </p:nvSpPr>
        <p:spPr>
          <a:xfrm>
            <a:off x="2696127" y="149731"/>
            <a:ext cx="6646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INDUSTRIAL PARKS </a:t>
            </a:r>
            <a:endParaRPr lang="ru-RU" sz="2400" dirty="0" smtClean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OF </a:t>
            </a:r>
            <a:r>
              <a:rPr lang="en-US" sz="24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SMOLENSK REGION</a:t>
            </a:r>
            <a:endParaRPr lang="ru-RU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078" y="1222677"/>
            <a:ext cx="89289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Open Sans"/>
              </a:rPr>
              <a:t>Support measures for residents of the industrial parks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Open Sans"/>
              </a:rPr>
              <a:t>: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Open Sans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Open San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4096" y="1805335"/>
            <a:ext cx="7956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Open Sans"/>
              </a:rPr>
              <a:t>Land rent for the construction period – 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Open Sans"/>
              </a:rPr>
              <a:t>0,01 rubles for 1 ha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348880"/>
            <a:ext cx="288032" cy="2724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860394"/>
            <a:ext cx="288032" cy="2724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1492" y="2348880"/>
            <a:ext cx="7776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Open Sans"/>
              </a:rPr>
              <a:t>Rate for utility connection – 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Open Sans"/>
              </a:rPr>
              <a:t>0 rubles</a:t>
            </a:r>
          </a:p>
        </p:txBody>
      </p:sp>
      <p:pic>
        <p:nvPicPr>
          <p:cNvPr id="2051" name="Picture 3" descr="C:\Users\Admin\Desktop\Презентации\Австрия\en\fenix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141" y="3068960"/>
            <a:ext cx="3097213" cy="97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Презентации\Австрия\en\saf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389" y="4230185"/>
            <a:ext cx="3073400" cy="97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2636912"/>
            <a:ext cx="3526113" cy="32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09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Рисунок 2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4883" y="332656"/>
            <a:ext cx="6250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DEVELOPMENT PRIORITIES</a:t>
            </a:r>
            <a:endParaRPr lang="ru-RU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037737"/>
            <a:ext cx="7077470" cy="57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1533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6" y="401856"/>
            <a:ext cx="9137148" cy="6461226"/>
          </a:xfrm>
          <a:prstGeom prst="rect">
            <a:avLst/>
          </a:prstGeom>
        </p:spPr>
      </p:pic>
      <p:pic>
        <p:nvPicPr>
          <p:cNvPr id="296" name="Рисунок 29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4884" y="113319"/>
            <a:ext cx="6249116" cy="829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4883" y="332656"/>
            <a:ext cx="6250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GREENHOUSES</a:t>
            </a:r>
            <a:endParaRPr lang="en-US" sz="240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object 67"/>
          <p:cNvSpPr/>
          <p:nvPr/>
        </p:nvSpPr>
        <p:spPr>
          <a:xfrm>
            <a:off x="326136" y="113206"/>
            <a:ext cx="2195896" cy="7955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Группа 7"/>
          <p:cNvGrpSpPr/>
          <p:nvPr/>
        </p:nvGrpSpPr>
        <p:grpSpPr>
          <a:xfrm>
            <a:off x="251520" y="1070770"/>
            <a:ext cx="8680424" cy="5022526"/>
            <a:chOff x="209576" y="1310035"/>
            <a:chExt cx="8680424" cy="502252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749800" y="5778500"/>
              <a:ext cx="2628900" cy="55406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60032" y="5157192"/>
              <a:ext cx="3630464" cy="8309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n-US" sz="1200" b="1" u="sng" dirty="0" smtClean="0">
                  <a:solidFill>
                    <a:schemeClr val="tx1"/>
                  </a:solidFill>
                </a:rPr>
                <a:t>Conclusion</a:t>
              </a:r>
              <a:r>
                <a:rPr lang="en-US" sz="1200" u="sng" dirty="0" smtClean="0">
                  <a:solidFill>
                    <a:schemeClr val="tx1"/>
                  </a:solidFill>
                </a:rPr>
                <a:t>:</a:t>
              </a:r>
              <a:r>
                <a:rPr lang="en-US" sz="1200" dirty="0" smtClean="0">
                  <a:solidFill>
                    <a:schemeClr val="tx1"/>
                  </a:solidFill>
                </a:rPr>
                <a:t> according to information about industry, government support</a:t>
              </a: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 smtClean="0">
                  <a:solidFill>
                    <a:schemeClr val="tx1"/>
                  </a:solidFill>
                </a:rPr>
                <a:t>and free market niche, there is a potential to invest in Greenhouses projects in Smolensk region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4679" y="1310035"/>
              <a:ext cx="419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Local industry overview</a:t>
              </a:r>
              <a:endParaRPr lang="ru-RU" sz="1400" b="1" dirty="0" smtClean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9576" y="1780763"/>
              <a:ext cx="4572150" cy="17543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indent="265113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Distribution markets: Moscow, Moscow region,</a:t>
              </a:r>
              <a:br>
                <a:rPr lang="en-US" sz="1200" dirty="0" smtClean="0">
                  <a:solidFill>
                    <a:schemeClr val="tx1"/>
                  </a:solidFill>
                </a:rPr>
              </a:br>
              <a:r>
                <a:rPr lang="en-US" sz="1200" dirty="0" smtClean="0">
                  <a:solidFill>
                    <a:schemeClr val="tx1"/>
                  </a:solidFill>
                </a:rPr>
                <a:t>Smolensk region</a:t>
              </a:r>
            </a:p>
            <a:p>
              <a:pPr indent="265113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Description of the current demand of fresh vegetables: the supply of vegetables with protected soil is about 20% in the Central Federal District of Russia, consumption of vegetables in the Moscow agglomeration and the Smolensk region is about 450K tons per year with an import share of about 60%</a:t>
              </a:r>
              <a:endParaRPr lang="ru-RU" sz="1200" dirty="0" smtClean="0">
                <a:solidFill>
                  <a:schemeClr val="tx1"/>
                </a:solidFill>
              </a:endParaRPr>
            </a:p>
            <a:p>
              <a:pPr indent="265113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There is currently one greenhouse complex in the region</a:t>
              </a:r>
              <a:br>
                <a:rPr lang="en-US" sz="1200" dirty="0" smtClean="0">
                  <a:solidFill>
                    <a:schemeClr val="tx1"/>
                  </a:solidFill>
                </a:rPr>
              </a:br>
              <a:r>
                <a:rPr lang="en-US" sz="1200" dirty="0" smtClean="0">
                  <a:solidFill>
                    <a:schemeClr val="tx1"/>
                  </a:solidFill>
                </a:rPr>
                <a:t>(sq 6 ha)</a:t>
              </a:r>
            </a:p>
          </p:txBody>
        </p:sp>
        <p:graphicFrame>
          <p:nvGraphicFramePr>
            <p:cNvPr id="13" name="Диаграмма 12"/>
            <p:cNvGraphicFramePr/>
            <p:nvPr/>
          </p:nvGraphicFramePr>
          <p:xfrm>
            <a:off x="261257" y="3802743"/>
            <a:ext cx="4082729" cy="24198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4" name="TextBox 13"/>
            <p:cNvSpPr txBox="1"/>
            <p:nvPr/>
          </p:nvSpPr>
          <p:spPr>
            <a:xfrm>
              <a:off x="4860032" y="1772816"/>
              <a:ext cx="3630464" cy="323165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lvl="0" indent="26193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Subsidies for expenses on payment of interest on loans to agriculture</a:t>
              </a:r>
            </a:p>
            <a:p>
              <a:pPr lvl="0" indent="261938" algn="just">
                <a:buFont typeface="Arial" pitchFamily="34" charset="0"/>
                <a:buChar char="•"/>
              </a:pPr>
              <a:endParaRPr lang="ru-RU" sz="1200" dirty="0" smtClean="0">
                <a:solidFill>
                  <a:schemeClr val="tx1"/>
                </a:solidFill>
              </a:endParaRPr>
            </a:p>
            <a:p>
              <a:pPr lvl="0" indent="26193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Subsidies for the purchase of seeds</a:t>
              </a:r>
            </a:p>
            <a:p>
              <a:pPr lvl="0" indent="261938" algn="just">
                <a:buFont typeface="Arial" pitchFamily="34" charset="0"/>
                <a:buChar char="•"/>
              </a:pPr>
              <a:endParaRPr lang="ru-RU" sz="1200" dirty="0" smtClean="0">
                <a:solidFill>
                  <a:schemeClr val="tx1"/>
                </a:solidFill>
              </a:endParaRPr>
            </a:p>
            <a:p>
              <a:pPr lvl="0" indent="26193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Subsidies for the expenses with the purchase of agricultural machinery and equipment for processing agricultural products </a:t>
              </a:r>
            </a:p>
            <a:p>
              <a:pPr lvl="0" indent="261938" algn="just">
                <a:buFont typeface="Arial" pitchFamily="34" charset="0"/>
                <a:buChar char="•"/>
              </a:pPr>
              <a:endParaRPr lang="ru-RU" sz="1200" dirty="0" smtClean="0">
                <a:solidFill>
                  <a:schemeClr val="tx1"/>
                </a:solidFill>
              </a:endParaRPr>
            </a:p>
            <a:p>
              <a:pPr lvl="0" indent="26193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Special subsidies for CAPEX (up to 20%)</a:t>
              </a:r>
              <a:endParaRPr lang="ru-RU" sz="1200" dirty="0" smtClean="0">
                <a:solidFill>
                  <a:schemeClr val="tx1"/>
                </a:solidFill>
              </a:endParaRPr>
            </a:p>
            <a:p>
              <a:pPr indent="261938" algn="just">
                <a:buFont typeface="Arial" pitchFamily="34" charset="0"/>
                <a:buChar char="•"/>
              </a:pPr>
              <a:endParaRPr lang="ru-RU" sz="1200" dirty="0" smtClean="0">
                <a:solidFill>
                  <a:schemeClr val="tx1"/>
                </a:solidFill>
              </a:endParaRPr>
            </a:p>
            <a:p>
              <a:pPr indent="26193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There are investment sites with engineering infrastructures in sufficient volume for the implementation of energy-intensive projects</a:t>
              </a:r>
              <a:endParaRPr lang="ru-RU" sz="1200" dirty="0" smtClean="0">
                <a:solidFill>
                  <a:schemeClr val="tx1"/>
                </a:solidFill>
              </a:endParaRPr>
            </a:p>
            <a:p>
              <a:pPr indent="261938" algn="just">
                <a:buFont typeface="Arial" pitchFamily="34" charset="0"/>
                <a:buChar char="•"/>
              </a:pPr>
              <a:endParaRPr lang="ru-RU" sz="1200" dirty="0" smtClean="0">
                <a:solidFill>
                  <a:schemeClr val="tx1"/>
                </a:solidFill>
              </a:endParaRPr>
            </a:p>
            <a:p>
              <a:pPr indent="261938" algn="just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Russian banks are ready to finance projects of construction greenhouses</a:t>
              </a:r>
              <a:endParaRPr lang="en-US" sz="12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95379" y="1319105"/>
              <a:ext cx="41946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Government support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245119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6123</TotalTime>
  <Words>1072</Words>
  <Application>Microsoft Office PowerPoint</Application>
  <PresentationFormat>Экран (4:3)</PresentationFormat>
  <Paragraphs>192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Тема Office</vt:lpstr>
      <vt:lpstr>1_Тема Office</vt:lpstr>
      <vt:lpstr>12_Тема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Э.А. Весельский</cp:lastModifiedBy>
  <cp:revision>424</cp:revision>
  <cp:lastPrinted>2017-04-12T13:53:35Z</cp:lastPrinted>
  <dcterms:created xsi:type="dcterms:W3CDTF">2016-08-04T08:01:12Z</dcterms:created>
  <dcterms:modified xsi:type="dcterms:W3CDTF">2017-09-15T15:41:56Z</dcterms:modified>
</cp:coreProperties>
</file>