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82" r:id="rId2"/>
    <p:sldId id="258" r:id="rId3"/>
    <p:sldId id="257" r:id="rId4"/>
    <p:sldId id="310" r:id="rId5"/>
    <p:sldId id="285" r:id="rId6"/>
    <p:sldId id="286" r:id="rId7"/>
    <p:sldId id="287" r:id="rId8"/>
    <p:sldId id="296" r:id="rId9"/>
    <p:sldId id="295" r:id="rId10"/>
    <p:sldId id="265" r:id="rId11"/>
    <p:sldId id="298" r:id="rId12"/>
    <p:sldId id="260" r:id="rId13"/>
    <p:sldId id="307" r:id="rId14"/>
    <p:sldId id="299" r:id="rId15"/>
    <p:sldId id="301" r:id="rId16"/>
    <p:sldId id="305" r:id="rId17"/>
    <p:sldId id="306" r:id="rId18"/>
    <p:sldId id="261" r:id="rId19"/>
    <p:sldId id="293" r:id="rId20"/>
    <p:sldId id="268" r:id="rId21"/>
    <p:sldId id="267" r:id="rId22"/>
    <p:sldId id="269" r:id="rId23"/>
    <p:sldId id="270" r:id="rId24"/>
    <p:sldId id="294" r:id="rId25"/>
    <p:sldId id="290" r:id="rId26"/>
    <p:sldId id="276" r:id="rId27"/>
    <p:sldId id="309" r:id="rId28"/>
    <p:sldId id="280" r:id="rId29"/>
    <p:sldId id="291" r:id="rId30"/>
    <p:sldId id="292" r:id="rId31"/>
    <p:sldId id="272" r:id="rId32"/>
    <p:sldId id="288" r:id="rId33"/>
    <p:sldId id="284" r:id="rId34"/>
  </p:sldIdLst>
  <p:sldSz cx="12192000" cy="6858000"/>
  <p:notesSz cx="6797675" cy="98742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859C"/>
    <a:srgbClr val="FFFFFF"/>
    <a:srgbClr val="0D0D0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73" autoAdjust="0"/>
    <p:restoredTop sz="94937" autoAdjust="0"/>
  </p:normalViewPr>
  <p:slideViewPr>
    <p:cSldViewPr snapToGrid="0">
      <p:cViewPr>
        <p:scale>
          <a:sx n="110" d="100"/>
          <a:sy n="110" d="100"/>
        </p:scale>
        <p:origin x="-306" y="-84"/>
      </p:cViewPr>
      <p:guideLst>
        <p:guide orient="horz" pos="2160"/>
        <p:guide pos="3840"/>
      </p:guideLst>
    </p:cSldViewPr>
  </p:slideViewPr>
  <p:notesTextViewPr>
    <p:cViewPr>
      <p:scale>
        <a:sx n="1" d="1"/>
        <a:sy n="1" d="1"/>
      </p:scale>
      <p:origin x="0" y="0"/>
    </p:cViewPr>
  </p:notesTextViewPr>
  <p:notesViewPr>
    <p:cSldViewPr snapToGrid="0" showGuides="1">
      <p:cViewPr varScale="1">
        <p:scale>
          <a:sx n="98" d="100"/>
          <a:sy n="98" d="100"/>
        </p:scale>
        <p:origin x="3516" y="78"/>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50443" y="0"/>
            <a:ext cx="2945659" cy="495427"/>
          </a:xfrm>
          <a:prstGeom prst="rect">
            <a:avLst/>
          </a:prstGeom>
        </p:spPr>
        <p:txBody>
          <a:bodyPr vert="horz" lIns="91440" tIns="45720" rIns="91440" bIns="45720" rtlCol="0"/>
          <a:lstStyle>
            <a:lvl1pPr algn="r">
              <a:defRPr sz="1200"/>
            </a:lvl1pPr>
          </a:lstStyle>
          <a:p>
            <a:fld id="{D5DCFFDE-6FF9-4F37-8FDB-1FE335CF10A0}" type="datetimeFigureOut">
              <a:rPr lang="ru-RU" smtClean="0"/>
              <a:t>13.09.2017</a:t>
            </a:fld>
            <a:endParaRPr lang="ru-RU"/>
          </a:p>
        </p:txBody>
      </p:sp>
      <p:sp>
        <p:nvSpPr>
          <p:cNvPr id="4" name="Нижний колонтитул 3"/>
          <p:cNvSpPr>
            <a:spLocks noGrp="1"/>
          </p:cNvSpPr>
          <p:nvPr>
            <p:ph type="ftr" sz="quarter" idx="2"/>
          </p:nvPr>
        </p:nvSpPr>
        <p:spPr>
          <a:xfrm>
            <a:off x="0" y="9378824"/>
            <a:ext cx="2945659" cy="495426"/>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50443" y="9378824"/>
            <a:ext cx="2945659" cy="495426"/>
          </a:xfrm>
          <a:prstGeom prst="rect">
            <a:avLst/>
          </a:prstGeom>
        </p:spPr>
        <p:txBody>
          <a:bodyPr vert="horz" lIns="91440" tIns="45720" rIns="91440" bIns="45720" rtlCol="0" anchor="b"/>
          <a:lstStyle>
            <a:lvl1pPr algn="r">
              <a:defRPr sz="1200"/>
            </a:lvl1pPr>
          </a:lstStyle>
          <a:p>
            <a:fld id="{2CB60073-C985-442B-9F87-A341D7DE9D48}" type="slidenum">
              <a:rPr lang="ru-RU" smtClean="0"/>
              <a:t>‹#›</a:t>
            </a:fld>
            <a:endParaRPr lang="ru-RU"/>
          </a:p>
        </p:txBody>
      </p:sp>
    </p:spTree>
    <p:extLst>
      <p:ext uri="{BB962C8B-B14F-4D97-AF65-F5344CB8AC3E}">
        <p14:creationId xmlns:p14="http://schemas.microsoft.com/office/powerpoint/2010/main" val="3587111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42A371BA-29A7-40CB-8E53-6A1E6DDA9068}" type="datetimeFigureOut">
              <a:rPr lang="ru-RU" smtClean="0"/>
              <a:t>13.09.2017</a:t>
            </a:fld>
            <a:endParaRPr lang="ru-RU"/>
          </a:p>
        </p:txBody>
      </p:sp>
      <p:sp>
        <p:nvSpPr>
          <p:cNvPr id="4" name="Образ слайда 3"/>
          <p:cNvSpPr>
            <a:spLocks noGrp="1" noRot="1" noChangeAspect="1"/>
          </p:cNvSpPr>
          <p:nvPr>
            <p:ph type="sldImg" idx="2"/>
          </p:nvPr>
        </p:nvSpPr>
        <p:spPr>
          <a:xfrm>
            <a:off x="436563" y="1233488"/>
            <a:ext cx="5924550" cy="33337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25351A03-8252-4A19-8647-47AB9056131F}" type="slidenum">
              <a:rPr lang="ru-RU" smtClean="0"/>
              <a:t>‹#›</a:t>
            </a:fld>
            <a:endParaRPr lang="ru-RU"/>
          </a:p>
        </p:txBody>
      </p:sp>
    </p:spTree>
    <p:extLst>
      <p:ext uri="{BB962C8B-B14F-4D97-AF65-F5344CB8AC3E}">
        <p14:creationId xmlns:p14="http://schemas.microsoft.com/office/powerpoint/2010/main" val="200174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900" b="1" kern="1200" dirty="0" smtClean="0">
                <a:solidFill>
                  <a:schemeClr val="tx1"/>
                </a:solidFill>
                <a:effectLst/>
                <a:latin typeface="+mn-lt"/>
                <a:ea typeface="+mn-ea"/>
                <a:cs typeface="+mn-cs"/>
              </a:rPr>
              <a:t>Вступительная речь.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Добрый день дамы и господа! Мы собрались в этом замечательном и гостеприимном месте, чтобы обогатить друг друга знаниями, приобрести новые перспективы в развитии и сотрудничестве. Большая благодарность организаторам и конечно уважаемому мэру Тегерана </a:t>
            </a:r>
            <a:r>
              <a:rPr lang="ru-RU" sz="1900" b="1" kern="1200" dirty="0" err="1" smtClean="0">
                <a:solidFill>
                  <a:schemeClr val="tx1"/>
                </a:solidFill>
                <a:effectLst/>
                <a:latin typeface="+mn-lt"/>
                <a:ea typeface="+mn-ea"/>
                <a:cs typeface="+mn-cs"/>
              </a:rPr>
              <a:t>Мо­хам­мад-Ба­гер</a:t>
            </a:r>
            <a:r>
              <a:rPr lang="ru-RU" sz="1900" b="1" kern="1200" dirty="0" smtClean="0">
                <a:solidFill>
                  <a:schemeClr val="tx1"/>
                </a:solidFill>
                <a:effectLst/>
                <a:latin typeface="+mn-lt"/>
                <a:ea typeface="+mn-ea"/>
                <a:cs typeface="+mn-cs"/>
              </a:rPr>
              <a:t> </a:t>
            </a:r>
            <a:r>
              <a:rPr lang="ru-RU" sz="1900" b="1" kern="1200" dirty="0" err="1" smtClean="0">
                <a:solidFill>
                  <a:schemeClr val="tx1"/>
                </a:solidFill>
                <a:effectLst/>
                <a:latin typeface="+mn-lt"/>
                <a:ea typeface="+mn-ea"/>
                <a:cs typeface="+mn-cs"/>
              </a:rPr>
              <a:t>Галибаф</a:t>
            </a:r>
            <a:r>
              <a:rPr lang="ru-RU" sz="1900" b="1" kern="1200" dirty="0" smtClean="0">
                <a:solidFill>
                  <a:schemeClr val="tx1"/>
                </a:solidFill>
                <a:effectLst/>
                <a:latin typeface="+mn-lt"/>
                <a:ea typeface="+mn-ea"/>
                <a:cs typeface="+mn-cs"/>
              </a:rPr>
              <a:t>.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Я являюсь министром внешнеэкономических связей Москвы уже более 7ми лет. На моих глазах происходили самые невероятные трансформации и преображения города. </a:t>
            </a:r>
          </a:p>
          <a:p>
            <a:endParaRPr lang="ru-RU" sz="1900" kern="1200" dirty="0" smtClean="0">
              <a:solidFill>
                <a:schemeClr val="tx1"/>
              </a:solidFill>
              <a:effectLst/>
              <a:latin typeface="+mn-lt"/>
              <a:ea typeface="+mn-ea"/>
              <a:cs typeface="+mn-cs"/>
            </a:endParaRPr>
          </a:p>
          <a:p>
            <a:r>
              <a:rPr lang="ru-RU" sz="1900" b="1" i="1" kern="1200" dirty="0" smtClean="0">
                <a:solidFill>
                  <a:schemeClr val="tx1"/>
                </a:solidFill>
                <a:effectLst/>
                <a:latin typeface="+mn-lt"/>
                <a:ea typeface="+mn-ea"/>
                <a:cs typeface="+mn-cs"/>
              </a:rPr>
              <a:t>(Усилить интонацию)</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Я вам могу сказать с уверенностью: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Границы между сегодня и будущем днем мы ставим сами!  Только от нас самих зависит, как быстро наступит долгожданный день, когда каждый сможет жить в городе своей мечты, в городе, который он построит сам!</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Что мы увидим если мы пройдемся по улицам Москвы несколько лет назад?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Москва прошла долгую историю, было и стремительное развитие: мы мечтали жить в лучшем городе, городе с самыми передовыми технологиями, в городе, который можно назвать своим «домом»!</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Но   были и тяжелые времена, периоды, когда все приходилось буквально начинать заново, когда казалось, что будущее – это только мечта…  В 90 года Москва еще несильно менялась, было много проблем: парковки, трафик, грязные и разбитые улицы, коррупция, безопасность.</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Однако сейчас все изменилось, благодаря общему вкладу, заинтересованности граждан, партнеров, инвесторов и всех тех, кто не безразличен, благодаря тому, что люди заинтересованы в образовании, в инновациях, благодаря грамотной политики Мэра и правительства Москвы – город стал ведущим мегаполисом, что отмечают передовые аналитические компании </a:t>
            </a:r>
            <a:r>
              <a:rPr lang="en-US" sz="1900" b="1" kern="1200" dirty="0" err="1" smtClean="0">
                <a:solidFill>
                  <a:schemeClr val="tx1"/>
                </a:solidFill>
                <a:effectLst/>
                <a:latin typeface="+mn-lt"/>
                <a:ea typeface="+mn-ea"/>
                <a:cs typeface="+mn-cs"/>
              </a:rPr>
              <a:t>PWc</a:t>
            </a:r>
            <a:r>
              <a:rPr lang="ru-RU" sz="1900" b="1" kern="1200" dirty="0" smtClean="0">
                <a:solidFill>
                  <a:schemeClr val="tx1"/>
                </a:solidFill>
                <a:effectLst/>
                <a:latin typeface="+mn-lt"/>
                <a:ea typeface="+mn-ea"/>
                <a:cs typeface="+mn-cs"/>
              </a:rPr>
              <a:t>, всемирный банк и другие!</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Посмотрим какая Москва была и стала!</a:t>
            </a:r>
            <a:endParaRPr lang="ru-RU" sz="19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1</a:t>
            </a:fld>
            <a:endParaRPr lang="ru-RU"/>
          </a:p>
        </p:txBody>
      </p:sp>
    </p:spTree>
    <p:extLst>
      <p:ext uri="{BB962C8B-B14F-4D97-AF65-F5344CB8AC3E}">
        <p14:creationId xmlns:p14="http://schemas.microsoft.com/office/powerpoint/2010/main" val="2014727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Transfer hub is an integrated system of transfer between subway, ground transport and rail radial directions. Transfer hubs are designed to provide safe and comfortable passenger services in places of their transfers from one mode of transport to another, but the main thing is to ensure coherence of the various public transport systems, distributing maximally the passenger flow and relieving the current node stations operating in overload conditions. We expect that increase of public transport comfort, a significant contribution to which would be made by transfer hubs, will lead to a rise of popularity of this movement method among the population.</a:t>
            </a:r>
            <a:endParaRPr lang="en-US" sz="1600" dirty="0" smtClean="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18</a:t>
            </a:fld>
            <a:endParaRPr lang="ru-RU"/>
          </a:p>
        </p:txBody>
      </p:sp>
    </p:spTree>
    <p:extLst>
      <p:ext uri="{BB962C8B-B14F-4D97-AF65-F5344CB8AC3E}">
        <p14:creationId xmlns:p14="http://schemas.microsoft.com/office/powerpoint/2010/main" val="3104641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65113" y="803275"/>
            <a:ext cx="7140576" cy="4017963"/>
          </a:xfrm>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Comprehensive reconstruction and development of the "</a:t>
            </a:r>
            <a:r>
              <a:rPr lang="en-US" sz="1900" kern="1200" dirty="0" err="1" smtClean="0">
                <a:solidFill>
                  <a:schemeClr val="tx1"/>
                </a:solidFill>
                <a:effectLst/>
                <a:latin typeface="+mn-lt"/>
                <a:ea typeface="+mn-ea"/>
                <a:cs typeface="+mn-cs"/>
              </a:rPr>
              <a:t>Luzhniki</a:t>
            </a:r>
            <a:r>
              <a:rPr lang="en-US" sz="1900" kern="1200" dirty="0" smtClean="0">
                <a:solidFill>
                  <a:schemeClr val="tx1"/>
                </a:solidFill>
                <a:effectLst/>
                <a:latin typeface="+mn-lt"/>
                <a:ea typeface="+mn-ea"/>
                <a:cs typeface="+mn-cs"/>
              </a:rPr>
              <a:t>" Olympic complex is conducted in Moscow.</a:t>
            </a:r>
            <a:endParaRPr lang="ru-RU" sz="1600" dirty="0" smtClean="0">
              <a:effectLst/>
            </a:endParaRPr>
          </a:p>
          <a:p>
            <a:r>
              <a:rPr lang="en-US" sz="1900" kern="1200" dirty="0" smtClean="0">
                <a:solidFill>
                  <a:schemeClr val="tx1"/>
                </a:solidFill>
                <a:effectLst/>
                <a:latin typeface="+mn-lt"/>
                <a:ea typeface="+mn-ea"/>
                <a:cs typeface="+mn-cs"/>
              </a:rPr>
              <a:t>The aim of the reconstruction of a large sports complex arena "</a:t>
            </a:r>
            <a:r>
              <a:rPr lang="en-US" sz="1900" kern="1200" dirty="0" err="1" smtClean="0">
                <a:solidFill>
                  <a:schemeClr val="tx1"/>
                </a:solidFill>
                <a:effectLst/>
                <a:latin typeface="+mn-lt"/>
                <a:ea typeface="+mn-ea"/>
                <a:cs typeface="+mn-cs"/>
              </a:rPr>
              <a:t>Luzhniki</a:t>
            </a:r>
            <a:r>
              <a:rPr lang="en-US" sz="1900" kern="1200" dirty="0" smtClean="0">
                <a:solidFill>
                  <a:schemeClr val="tx1"/>
                </a:solidFill>
                <a:effectLst/>
                <a:latin typeface="+mn-lt"/>
                <a:ea typeface="+mn-ea"/>
                <a:cs typeface="+mn-cs"/>
              </a:rPr>
              <a:t>" is to create a stadium for the football World Cup finals in 2018 and to establish the country's main multipurpose arena that can be used not only for the most important sport, but also cultural activities while preserving the historic appearance of the stadium.</a:t>
            </a:r>
            <a:endParaRPr lang="ru-RU" sz="1600" dirty="0" smtClean="0">
              <a:effectLst/>
            </a:endParaRPr>
          </a:p>
          <a:p>
            <a:r>
              <a:rPr lang="en-US" sz="1900" kern="1200" dirty="0" smtClean="0">
                <a:solidFill>
                  <a:schemeClr val="tx1"/>
                </a:solidFill>
                <a:effectLst/>
                <a:latin typeface="+mn-lt"/>
                <a:ea typeface="+mn-ea"/>
                <a:cs typeface="+mn-cs"/>
              </a:rPr>
              <a:t>Thus the development of the complex includes:</a:t>
            </a:r>
            <a:endParaRPr lang="ru-RU" sz="1600" dirty="0" smtClean="0">
              <a:effectLst/>
            </a:endParaRPr>
          </a:p>
          <a:p>
            <a:r>
              <a:rPr lang="en-US" sz="1900" kern="1200" dirty="0" smtClean="0">
                <a:solidFill>
                  <a:schemeClr val="tx1"/>
                </a:solidFill>
                <a:effectLst/>
                <a:latin typeface="+mn-lt"/>
                <a:ea typeface="+mn-ea"/>
                <a:cs typeface="+mn-cs"/>
              </a:rPr>
              <a:t>-</a:t>
            </a:r>
            <a:r>
              <a:rPr lang="ru-RU" sz="1900" kern="1200" dirty="0" smtClean="0">
                <a:solidFill>
                  <a:schemeClr val="tx1"/>
                </a:solidFill>
                <a:effectLst/>
                <a:latin typeface="+mn-lt"/>
                <a:ea typeface="+mn-ea"/>
                <a:cs typeface="+mn-cs"/>
              </a:rPr>
              <a:t> </a:t>
            </a:r>
            <a:r>
              <a:rPr lang="en-US" sz="1900" kern="1200" dirty="0" smtClean="0">
                <a:solidFill>
                  <a:schemeClr val="tx1"/>
                </a:solidFill>
                <a:effectLst/>
                <a:latin typeface="+mn-lt"/>
                <a:ea typeface="+mn-ea"/>
                <a:cs typeface="+mn-cs"/>
              </a:rPr>
              <a:t>Pool</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Tennis school</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Centre of gymnastics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Universal Sports Hall "</a:t>
            </a:r>
            <a:r>
              <a:rPr lang="en-US" sz="1900" kern="1200" dirty="0" err="1" smtClean="0">
                <a:solidFill>
                  <a:schemeClr val="tx1"/>
                </a:solidFill>
                <a:effectLst/>
                <a:latin typeface="+mn-lt"/>
                <a:ea typeface="+mn-ea"/>
                <a:cs typeface="+mn-cs"/>
              </a:rPr>
              <a:t>Druzhba</a:t>
            </a:r>
            <a:r>
              <a:rPr lang="en-US" sz="1900" kern="1200" dirty="0" smtClean="0">
                <a:solidFill>
                  <a:schemeClr val="tx1"/>
                </a:solidFill>
                <a:effectLst/>
                <a:latin typeface="+mn-lt"/>
                <a:ea typeface="+mn-ea"/>
                <a:cs typeface="+mn-cs"/>
              </a:rPr>
              <a:t>"</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Academy of figure skating</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Open area for recreation and sports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Sport Hotel</a:t>
            </a:r>
            <a:endParaRPr lang="ru-RU" sz="1600" baseline="0" dirty="0" smtClean="0"/>
          </a:p>
        </p:txBody>
      </p:sp>
      <p:sp>
        <p:nvSpPr>
          <p:cNvPr id="4" name="Номер слайда 3"/>
          <p:cNvSpPr>
            <a:spLocks noGrp="1"/>
          </p:cNvSpPr>
          <p:nvPr>
            <p:ph type="sldNum" sz="quarter" idx="10"/>
          </p:nvPr>
        </p:nvSpPr>
        <p:spPr/>
        <p:txBody>
          <a:bodyPr/>
          <a:lstStyle/>
          <a:p>
            <a:fld id="{DB11A5ED-0AB8-41E8-844F-60108EF0118F}" type="slidenum">
              <a:rPr lang="ru-RU" smtClean="0"/>
              <a:pPr/>
              <a:t>20</a:t>
            </a:fld>
            <a:endParaRPr lang="ru-RU"/>
          </a:p>
        </p:txBody>
      </p:sp>
    </p:spTree>
    <p:extLst>
      <p:ext uri="{BB962C8B-B14F-4D97-AF65-F5344CB8AC3E}">
        <p14:creationId xmlns:p14="http://schemas.microsoft.com/office/powerpoint/2010/main" val="197185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65113" y="803275"/>
            <a:ext cx="7140576" cy="4017963"/>
          </a:xfrm>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Over the years, the Government of Moscow had plans of building a large indoor children's park inside the city. The problem was to find a placement for such a park as well as an investor willing to finance its construction – it was initially decided that the city will take upon itself a matter of engineering and transport in the project. Finally, the issue has been resolved: the park will be built as a part of the reorganization of the </a:t>
            </a:r>
            <a:r>
              <a:rPr lang="en-US" sz="1900" kern="1200" dirty="0" err="1" smtClean="0">
                <a:solidFill>
                  <a:schemeClr val="tx1"/>
                </a:solidFill>
                <a:effectLst/>
                <a:latin typeface="+mn-lt"/>
                <a:ea typeface="+mn-ea"/>
                <a:cs typeface="+mn-cs"/>
              </a:rPr>
              <a:t>Nagatinsky</a:t>
            </a:r>
            <a:r>
              <a:rPr lang="en-US" sz="1900" kern="1200" dirty="0" smtClean="0">
                <a:solidFill>
                  <a:schemeClr val="tx1"/>
                </a:solidFill>
                <a:effectLst/>
                <a:latin typeface="+mn-lt"/>
                <a:ea typeface="+mn-ea"/>
                <a:cs typeface="+mn-cs"/>
              </a:rPr>
              <a:t> floodplain industrial zone in the territory of about 100 hectares. Most of this area will not be built up and will become a full-fledged landscape park with pedestrian and bicycle paths, children's and sports grounds.</a:t>
            </a:r>
            <a:endParaRPr lang="ru-RU" sz="1600" dirty="0" smtClean="0">
              <a:effectLst/>
            </a:endParaRPr>
          </a:p>
          <a:p>
            <a:r>
              <a:rPr lang="en-US" sz="1900" kern="1200" dirty="0" smtClean="0">
                <a:solidFill>
                  <a:schemeClr val="tx1"/>
                </a:solidFill>
                <a:effectLst/>
                <a:latin typeface="+mn-lt"/>
                <a:ea typeface="+mn-ea"/>
                <a:cs typeface="+mn-cs"/>
              </a:rPr>
              <a:t>Indoor amusement park will include:</a:t>
            </a:r>
            <a:endParaRPr lang="ru-RU" sz="1600" dirty="0" smtClean="0">
              <a:effectLst/>
            </a:endParaRPr>
          </a:p>
          <a:p>
            <a:r>
              <a:rPr lang="en-US" sz="1900" kern="1200" dirty="0" smtClean="0">
                <a:solidFill>
                  <a:schemeClr val="tx1"/>
                </a:solidFill>
                <a:effectLst/>
                <a:latin typeface="+mn-lt"/>
                <a:ea typeface="+mn-ea"/>
                <a:cs typeface="+mn-cs"/>
              </a:rPr>
              <a:t>ice rink;</a:t>
            </a:r>
            <a:endParaRPr lang="ru-RU" sz="1600" dirty="0" smtClean="0">
              <a:effectLst/>
            </a:endParaRPr>
          </a:p>
          <a:p>
            <a:r>
              <a:rPr lang="en-US" sz="1900" kern="1200" dirty="0" err="1" smtClean="0">
                <a:solidFill>
                  <a:schemeClr val="tx1"/>
                </a:solidFill>
                <a:effectLst/>
                <a:latin typeface="+mn-lt"/>
                <a:ea typeface="+mn-ea"/>
                <a:cs typeface="+mn-cs"/>
              </a:rPr>
              <a:t>Dreamworks</a:t>
            </a:r>
            <a:r>
              <a:rPr lang="en-US" sz="1900" kern="1200" dirty="0" smtClean="0">
                <a:solidFill>
                  <a:schemeClr val="tx1"/>
                </a:solidFill>
                <a:effectLst/>
                <a:latin typeface="+mn-lt"/>
                <a:ea typeface="+mn-ea"/>
                <a:cs typeface="+mn-cs"/>
              </a:rPr>
              <a:t> land Promenade;</a:t>
            </a:r>
            <a:endParaRPr lang="ru-RU" sz="1600" dirty="0" smtClean="0">
              <a:effectLst/>
            </a:endParaRPr>
          </a:p>
          <a:p>
            <a:r>
              <a:rPr lang="en-US" sz="1900" kern="1200" dirty="0" smtClean="0">
                <a:solidFill>
                  <a:schemeClr val="tx1"/>
                </a:solidFill>
                <a:effectLst/>
                <a:latin typeface="+mn-lt"/>
                <a:ea typeface="+mn-ea"/>
                <a:cs typeface="+mn-cs"/>
              </a:rPr>
              <a:t>cinema;</a:t>
            </a:r>
            <a:endParaRPr lang="ru-RU" sz="1600" dirty="0" smtClean="0">
              <a:effectLst/>
            </a:endParaRPr>
          </a:p>
          <a:p>
            <a:r>
              <a:rPr lang="en-US" sz="1900" kern="1200" dirty="0" err="1" smtClean="0">
                <a:solidFill>
                  <a:schemeClr val="tx1"/>
                </a:solidFill>
                <a:effectLst/>
                <a:latin typeface="+mn-lt"/>
                <a:ea typeface="+mn-ea"/>
                <a:cs typeface="+mn-cs"/>
              </a:rPr>
              <a:t>Dreamworks</a:t>
            </a:r>
            <a:r>
              <a:rPr lang="en-US" sz="1900" kern="1200" dirty="0" smtClean="0">
                <a:solidFill>
                  <a:schemeClr val="tx1"/>
                </a:solidFill>
                <a:effectLst/>
                <a:latin typeface="+mn-lt"/>
                <a:ea typeface="+mn-ea"/>
                <a:cs typeface="+mn-cs"/>
              </a:rPr>
              <a:t> amusement park;</a:t>
            </a:r>
            <a:endParaRPr lang="ru-RU" sz="1600" dirty="0" smtClean="0">
              <a:effectLst/>
            </a:endParaRPr>
          </a:p>
          <a:p>
            <a:r>
              <a:rPr lang="en-US" sz="1900" kern="1200" dirty="0" smtClean="0">
                <a:solidFill>
                  <a:schemeClr val="tx1"/>
                </a:solidFill>
                <a:effectLst/>
                <a:latin typeface="+mn-lt"/>
                <a:ea typeface="+mn-ea"/>
                <a:cs typeface="+mn-cs"/>
              </a:rPr>
              <a:t>children's themed cafes;</a:t>
            </a:r>
            <a:endParaRPr lang="ru-RU" sz="1600" dirty="0" smtClean="0">
              <a:effectLst/>
            </a:endParaRPr>
          </a:p>
          <a:p>
            <a:r>
              <a:rPr lang="en-US" sz="1900" kern="1200" dirty="0" smtClean="0">
                <a:solidFill>
                  <a:schemeClr val="tx1"/>
                </a:solidFill>
                <a:effectLst/>
                <a:latin typeface="+mn-lt"/>
                <a:ea typeface="+mn-ea"/>
                <a:cs typeface="+mn-cs"/>
              </a:rPr>
              <a:t>"</a:t>
            </a:r>
            <a:r>
              <a:rPr lang="en-US" sz="1900" kern="1200" dirty="0" err="1" smtClean="0">
                <a:solidFill>
                  <a:schemeClr val="tx1"/>
                </a:solidFill>
                <a:effectLst/>
                <a:latin typeface="+mn-lt"/>
                <a:ea typeface="+mn-ea"/>
                <a:cs typeface="+mn-cs"/>
              </a:rPr>
              <a:t>Soyuzmultfilm</a:t>
            </a:r>
            <a:r>
              <a:rPr lang="en-US" sz="1900" kern="1200" dirty="0" smtClean="0">
                <a:solidFill>
                  <a:schemeClr val="tx1"/>
                </a:solidFill>
                <a:effectLst/>
                <a:latin typeface="+mn-lt"/>
                <a:ea typeface="+mn-ea"/>
                <a:cs typeface="+mn-cs"/>
              </a:rPr>
              <a:t>" studio park;</a:t>
            </a:r>
            <a:endParaRPr lang="ru-RU" sz="1600" dirty="0" smtClean="0">
              <a:effectLst/>
            </a:endParaRPr>
          </a:p>
          <a:p>
            <a:r>
              <a:rPr lang="en-US" sz="1900" kern="1200" dirty="0" smtClean="0">
                <a:solidFill>
                  <a:schemeClr val="tx1"/>
                </a:solidFill>
                <a:effectLst/>
                <a:latin typeface="+mn-lt"/>
                <a:ea typeface="+mn-ea"/>
                <a:cs typeface="+mn-cs"/>
              </a:rPr>
              <a:t>children's department stores, clothing and toy stores.</a:t>
            </a:r>
            <a:endParaRPr lang="ru-RU" sz="1600" dirty="0"/>
          </a:p>
        </p:txBody>
      </p:sp>
      <p:sp>
        <p:nvSpPr>
          <p:cNvPr id="4" name="Номер слайда 3"/>
          <p:cNvSpPr>
            <a:spLocks noGrp="1"/>
          </p:cNvSpPr>
          <p:nvPr>
            <p:ph type="sldNum" sz="quarter" idx="10"/>
          </p:nvPr>
        </p:nvSpPr>
        <p:spPr/>
        <p:txBody>
          <a:bodyPr/>
          <a:lstStyle/>
          <a:p>
            <a:fld id="{DB11A5ED-0AB8-41E8-844F-60108EF0118F}" type="slidenum">
              <a:rPr lang="ru-RU" smtClean="0"/>
              <a:pPr/>
              <a:t>21</a:t>
            </a:fld>
            <a:endParaRPr lang="ru-RU"/>
          </a:p>
        </p:txBody>
      </p:sp>
    </p:spTree>
    <p:extLst>
      <p:ext uri="{BB962C8B-B14F-4D97-AF65-F5344CB8AC3E}">
        <p14:creationId xmlns:p14="http://schemas.microsoft.com/office/powerpoint/2010/main" val="2624797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A large-scale program for the renovation of the former production and depressed areas that previously could not have been involved in the life of the city is implementing in Moscow. Here is the “Park Legend” in the industrial zone of ZIL, which I'll show you in more detail on the next screen. Another project, developing depressed areas, is a </a:t>
            </a:r>
            <a:r>
              <a:rPr lang="en-US" sz="1900" kern="1200" dirty="0" err="1" smtClean="0">
                <a:solidFill>
                  <a:schemeClr val="tx1"/>
                </a:solidFill>
                <a:effectLst/>
                <a:latin typeface="+mn-lt"/>
                <a:ea typeface="+mn-ea"/>
                <a:cs typeface="+mn-cs"/>
              </a:rPr>
              <a:t>Tushino</a:t>
            </a:r>
            <a:r>
              <a:rPr lang="en-US" sz="1900" kern="1200" dirty="0" smtClean="0">
                <a:solidFill>
                  <a:schemeClr val="tx1"/>
                </a:solidFill>
                <a:effectLst/>
                <a:latin typeface="+mn-lt"/>
                <a:ea typeface="+mn-ea"/>
                <a:cs typeface="+mn-cs"/>
              </a:rPr>
              <a:t> airfield construction area. The airfield does not function for many decades, but a decision on the development of this area has </a:t>
            </a:r>
            <a:r>
              <a:rPr lang="en-US" sz="1900" kern="1200" dirty="0" err="1" smtClean="0">
                <a:solidFill>
                  <a:schemeClr val="tx1"/>
                </a:solidFill>
                <a:effectLst/>
                <a:latin typeface="+mn-lt"/>
                <a:ea typeface="+mn-ea"/>
                <a:cs typeface="+mn-cs"/>
              </a:rPr>
              <a:t>noy</a:t>
            </a:r>
            <a:r>
              <a:rPr lang="en-US" sz="1900" kern="1200" dirty="0" smtClean="0">
                <a:solidFill>
                  <a:schemeClr val="tx1"/>
                </a:solidFill>
                <a:effectLst/>
                <a:latin typeface="+mn-lt"/>
                <a:ea typeface="+mn-ea"/>
                <a:cs typeface="+mn-cs"/>
              </a:rPr>
              <a:t> been taken. Currently its layout is approved, a symbolic facility was built - "Spartak" football club arena (Moscow), which is in front of you on the screen, "Spartak" metro station, on the </a:t>
            </a:r>
            <a:r>
              <a:rPr lang="en-US" sz="1900" kern="1200" dirty="0" err="1" smtClean="0">
                <a:solidFill>
                  <a:schemeClr val="tx1"/>
                </a:solidFill>
                <a:effectLst/>
                <a:latin typeface="+mn-lt"/>
                <a:ea typeface="+mn-ea"/>
                <a:cs typeface="+mn-cs"/>
              </a:rPr>
              <a:t>Volokolamsk</a:t>
            </a:r>
            <a:r>
              <a:rPr lang="en-US" sz="1900" kern="1200" dirty="0" smtClean="0">
                <a:solidFill>
                  <a:schemeClr val="tx1"/>
                </a:solidFill>
                <a:effectLst/>
                <a:latin typeface="+mn-lt"/>
                <a:ea typeface="+mn-ea"/>
                <a:cs typeface="+mn-cs"/>
              </a:rPr>
              <a:t> highway overpass.</a:t>
            </a:r>
            <a:endParaRPr lang="ru-RU" sz="1600" dirty="0" smtClean="0">
              <a:effectLst/>
            </a:endParaRPr>
          </a:p>
          <a:p>
            <a:r>
              <a:rPr lang="en-US" sz="1900" kern="1200" dirty="0" smtClean="0">
                <a:solidFill>
                  <a:schemeClr val="tx1"/>
                </a:solidFill>
                <a:effectLst/>
                <a:latin typeface="+mn-lt"/>
                <a:ea typeface="+mn-ea"/>
                <a:cs typeface="+mn-cs"/>
              </a:rPr>
              <a:t>The following facilities are at the construction phase:</a:t>
            </a:r>
            <a:endParaRPr lang="ru-RU" sz="1600" dirty="0" smtClean="0">
              <a:effectLst/>
            </a:endParaRPr>
          </a:p>
          <a:p>
            <a:r>
              <a:rPr lang="en-US" sz="1900" kern="1200" dirty="0" smtClean="0">
                <a:solidFill>
                  <a:schemeClr val="tx1"/>
                </a:solidFill>
                <a:effectLst/>
                <a:latin typeface="+mn-lt"/>
                <a:ea typeface="+mn-ea"/>
                <a:cs typeface="+mn-cs"/>
              </a:rPr>
              <a:t>-TIH</a:t>
            </a:r>
            <a:endParaRPr lang="ru-RU" sz="1600" dirty="0" smtClean="0">
              <a:effectLst/>
            </a:endParaRPr>
          </a:p>
          <a:p>
            <a:r>
              <a:rPr lang="en-US" sz="1900" kern="1200" dirty="0" smtClean="0">
                <a:solidFill>
                  <a:schemeClr val="tx1"/>
                </a:solidFill>
                <a:effectLst/>
                <a:latin typeface="+mn-lt"/>
                <a:ea typeface="+mn-ea"/>
                <a:cs typeface="+mn-cs"/>
              </a:rPr>
              <a:t>-The International network hotel;</a:t>
            </a:r>
            <a:endParaRPr lang="ru-RU" sz="1600" dirty="0" smtClean="0">
              <a:effectLst/>
            </a:endParaRPr>
          </a:p>
          <a:p>
            <a:r>
              <a:rPr lang="en-US" sz="1900" kern="1200" dirty="0" smtClean="0">
                <a:solidFill>
                  <a:schemeClr val="tx1"/>
                </a:solidFill>
                <a:effectLst/>
                <a:latin typeface="+mn-lt"/>
                <a:ea typeface="+mn-ea"/>
                <a:cs typeface="+mn-cs"/>
              </a:rPr>
              <a:t>-residential complex;</a:t>
            </a:r>
            <a:endParaRPr lang="ru-RU" sz="1600" dirty="0" smtClean="0">
              <a:effectLst/>
            </a:endParaRPr>
          </a:p>
          <a:p>
            <a:r>
              <a:rPr lang="en-US" sz="1900" kern="1200" dirty="0" smtClean="0">
                <a:solidFill>
                  <a:schemeClr val="tx1"/>
                </a:solidFill>
                <a:effectLst/>
                <a:latin typeface="+mn-lt"/>
                <a:ea typeface="+mn-ea"/>
                <a:cs typeface="+mn-cs"/>
              </a:rPr>
              <a:t>-business park;</a:t>
            </a:r>
            <a:endParaRPr lang="ru-RU" sz="1600" dirty="0" smtClean="0">
              <a:effectLst/>
            </a:endParaRPr>
          </a:p>
          <a:p>
            <a:r>
              <a:rPr lang="en-US" sz="1900" kern="1200" dirty="0" smtClean="0">
                <a:solidFill>
                  <a:schemeClr val="tx1"/>
                </a:solidFill>
                <a:effectLst/>
                <a:latin typeface="+mn-lt"/>
                <a:ea typeface="+mn-ea"/>
                <a:cs typeface="+mn-cs"/>
              </a:rPr>
              <a:t>-sports facilities.</a:t>
            </a:r>
            <a:endParaRPr lang="ru-RU"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22</a:t>
            </a:fld>
            <a:endParaRPr lang="ru-RU"/>
          </a:p>
        </p:txBody>
      </p:sp>
    </p:spTree>
    <p:extLst>
      <p:ext uri="{BB962C8B-B14F-4D97-AF65-F5344CB8AC3E}">
        <p14:creationId xmlns:p14="http://schemas.microsoft.com/office/powerpoint/2010/main" val="3607338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b="0" i="0" kern="1200" dirty="0" smtClean="0">
                <a:solidFill>
                  <a:schemeClr val="tx1"/>
                </a:solidFill>
                <a:effectLst/>
                <a:latin typeface="+mn-lt"/>
                <a:ea typeface="+mn-ea"/>
                <a:cs typeface="+mn-cs"/>
              </a:rPr>
              <a:t>Moscow City Government pays a lot of attention for creating and developing of innovation parks and </a:t>
            </a:r>
            <a:r>
              <a:rPr lang="en-US" sz="1900" b="0" i="0" kern="1200" dirty="0" err="1" smtClean="0">
                <a:solidFill>
                  <a:schemeClr val="tx1"/>
                </a:solidFill>
                <a:effectLst/>
                <a:latin typeface="+mn-lt"/>
                <a:ea typeface="+mn-ea"/>
                <a:cs typeface="+mn-cs"/>
              </a:rPr>
              <a:t>technopolicies</a:t>
            </a:r>
            <a:r>
              <a:rPr lang="en-US" sz="1900" b="0" i="0" kern="1200" dirty="0" smtClean="0">
                <a:solidFill>
                  <a:schemeClr val="tx1"/>
                </a:solidFill>
                <a:effectLst/>
                <a:latin typeface="+mn-lt"/>
                <a:ea typeface="+mn-ea"/>
                <a:cs typeface="+mn-cs"/>
              </a:rPr>
              <a:t>. Many innovational companies from all over the world work in these clusters. Because of the great demand from the side of Russian and foreign business community in founding their subsidiaries in special zones, Moscow City Government decided to increase such zones.</a:t>
            </a:r>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23</a:t>
            </a:fld>
            <a:endParaRPr lang="ru-RU"/>
          </a:p>
        </p:txBody>
      </p:sp>
    </p:spTree>
    <p:extLst>
      <p:ext uri="{BB962C8B-B14F-4D97-AF65-F5344CB8AC3E}">
        <p14:creationId xmlns:p14="http://schemas.microsoft.com/office/powerpoint/2010/main" val="2987330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65113" y="803275"/>
            <a:ext cx="7140576" cy="4017963"/>
          </a:xfrm>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Comprehensive reconstruction and development of the "</a:t>
            </a:r>
            <a:r>
              <a:rPr lang="en-US" sz="1900" kern="1200" dirty="0" err="1" smtClean="0">
                <a:solidFill>
                  <a:schemeClr val="tx1"/>
                </a:solidFill>
                <a:effectLst/>
                <a:latin typeface="+mn-lt"/>
                <a:ea typeface="+mn-ea"/>
                <a:cs typeface="+mn-cs"/>
              </a:rPr>
              <a:t>Luzhniki</a:t>
            </a:r>
            <a:r>
              <a:rPr lang="en-US" sz="1900" kern="1200" dirty="0" smtClean="0">
                <a:solidFill>
                  <a:schemeClr val="tx1"/>
                </a:solidFill>
                <a:effectLst/>
                <a:latin typeface="+mn-lt"/>
                <a:ea typeface="+mn-ea"/>
                <a:cs typeface="+mn-cs"/>
              </a:rPr>
              <a:t>" Olympic complex is conducted in Moscow.</a:t>
            </a:r>
            <a:endParaRPr lang="ru-RU" sz="1600" dirty="0" smtClean="0">
              <a:effectLst/>
            </a:endParaRPr>
          </a:p>
          <a:p>
            <a:r>
              <a:rPr lang="en-US" sz="1900" kern="1200" dirty="0" smtClean="0">
                <a:solidFill>
                  <a:schemeClr val="tx1"/>
                </a:solidFill>
                <a:effectLst/>
                <a:latin typeface="+mn-lt"/>
                <a:ea typeface="+mn-ea"/>
                <a:cs typeface="+mn-cs"/>
              </a:rPr>
              <a:t>The aim of the reconstruction of a large sports complex arena "</a:t>
            </a:r>
            <a:r>
              <a:rPr lang="en-US" sz="1900" kern="1200" dirty="0" err="1" smtClean="0">
                <a:solidFill>
                  <a:schemeClr val="tx1"/>
                </a:solidFill>
                <a:effectLst/>
                <a:latin typeface="+mn-lt"/>
                <a:ea typeface="+mn-ea"/>
                <a:cs typeface="+mn-cs"/>
              </a:rPr>
              <a:t>Luzhniki</a:t>
            </a:r>
            <a:r>
              <a:rPr lang="en-US" sz="1900" kern="1200" dirty="0" smtClean="0">
                <a:solidFill>
                  <a:schemeClr val="tx1"/>
                </a:solidFill>
                <a:effectLst/>
                <a:latin typeface="+mn-lt"/>
                <a:ea typeface="+mn-ea"/>
                <a:cs typeface="+mn-cs"/>
              </a:rPr>
              <a:t>" is to create a stadium for the football World Cup finals in 2018 and to establish the country's main multipurpose arena that can be used not only for the most important sport, but also cultural activities while preserving the historic appearance of the stadium.</a:t>
            </a:r>
            <a:endParaRPr lang="ru-RU" sz="1600" dirty="0" smtClean="0">
              <a:effectLst/>
            </a:endParaRPr>
          </a:p>
          <a:p>
            <a:r>
              <a:rPr lang="en-US" sz="1900" kern="1200" dirty="0" smtClean="0">
                <a:solidFill>
                  <a:schemeClr val="tx1"/>
                </a:solidFill>
                <a:effectLst/>
                <a:latin typeface="+mn-lt"/>
                <a:ea typeface="+mn-ea"/>
                <a:cs typeface="+mn-cs"/>
              </a:rPr>
              <a:t>Thus the development of the complex includes:</a:t>
            </a:r>
            <a:endParaRPr lang="ru-RU" sz="1600" dirty="0" smtClean="0">
              <a:effectLst/>
            </a:endParaRPr>
          </a:p>
          <a:p>
            <a:r>
              <a:rPr lang="en-US" sz="1900" kern="1200" dirty="0" smtClean="0">
                <a:solidFill>
                  <a:schemeClr val="tx1"/>
                </a:solidFill>
                <a:effectLst/>
                <a:latin typeface="+mn-lt"/>
                <a:ea typeface="+mn-ea"/>
                <a:cs typeface="+mn-cs"/>
              </a:rPr>
              <a:t>-</a:t>
            </a:r>
            <a:r>
              <a:rPr lang="ru-RU" sz="1900" kern="1200" dirty="0" smtClean="0">
                <a:solidFill>
                  <a:schemeClr val="tx1"/>
                </a:solidFill>
                <a:effectLst/>
                <a:latin typeface="+mn-lt"/>
                <a:ea typeface="+mn-ea"/>
                <a:cs typeface="+mn-cs"/>
              </a:rPr>
              <a:t> </a:t>
            </a:r>
            <a:r>
              <a:rPr lang="en-US" sz="1900" kern="1200" dirty="0" smtClean="0">
                <a:solidFill>
                  <a:schemeClr val="tx1"/>
                </a:solidFill>
                <a:effectLst/>
                <a:latin typeface="+mn-lt"/>
                <a:ea typeface="+mn-ea"/>
                <a:cs typeface="+mn-cs"/>
              </a:rPr>
              <a:t>Pool</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Tennis school</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Centre of gymnastics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Universal Sports Hall "</a:t>
            </a:r>
            <a:r>
              <a:rPr lang="en-US" sz="1900" kern="1200" dirty="0" err="1" smtClean="0">
                <a:solidFill>
                  <a:schemeClr val="tx1"/>
                </a:solidFill>
                <a:effectLst/>
                <a:latin typeface="+mn-lt"/>
                <a:ea typeface="+mn-ea"/>
                <a:cs typeface="+mn-cs"/>
              </a:rPr>
              <a:t>Druzhba</a:t>
            </a:r>
            <a:r>
              <a:rPr lang="en-US" sz="1900" kern="1200" dirty="0" smtClean="0">
                <a:solidFill>
                  <a:schemeClr val="tx1"/>
                </a:solidFill>
                <a:effectLst/>
                <a:latin typeface="+mn-lt"/>
                <a:ea typeface="+mn-ea"/>
                <a:cs typeface="+mn-cs"/>
              </a:rPr>
              <a:t>"</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Academy of figure skating</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Open area for recreation and sports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Sport Hotel</a:t>
            </a:r>
            <a:endParaRPr lang="ru-RU" sz="1600" baseline="0" dirty="0" smtClean="0"/>
          </a:p>
        </p:txBody>
      </p:sp>
      <p:sp>
        <p:nvSpPr>
          <p:cNvPr id="4" name="Номер слайда 3"/>
          <p:cNvSpPr>
            <a:spLocks noGrp="1"/>
          </p:cNvSpPr>
          <p:nvPr>
            <p:ph type="sldNum" sz="quarter" idx="10"/>
          </p:nvPr>
        </p:nvSpPr>
        <p:spPr/>
        <p:txBody>
          <a:bodyPr/>
          <a:lstStyle/>
          <a:p>
            <a:fld id="{DB11A5ED-0AB8-41E8-844F-60108EF0118F}" type="slidenum">
              <a:rPr lang="ru-RU" smtClean="0"/>
              <a:pPr/>
              <a:t>24</a:t>
            </a:fld>
            <a:endParaRPr lang="ru-RU"/>
          </a:p>
        </p:txBody>
      </p:sp>
    </p:spTree>
    <p:extLst>
      <p:ext uri="{BB962C8B-B14F-4D97-AF65-F5344CB8AC3E}">
        <p14:creationId xmlns:p14="http://schemas.microsoft.com/office/powerpoint/2010/main" val="12839373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600"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26</a:t>
            </a:fld>
            <a:endParaRPr lang="ru-RU"/>
          </a:p>
        </p:txBody>
      </p:sp>
    </p:spTree>
    <p:extLst>
      <p:ext uri="{BB962C8B-B14F-4D97-AF65-F5344CB8AC3E}">
        <p14:creationId xmlns:p14="http://schemas.microsoft.com/office/powerpoint/2010/main" val="5618711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600"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27</a:t>
            </a:fld>
            <a:endParaRPr lang="ru-RU"/>
          </a:p>
        </p:txBody>
      </p:sp>
    </p:spTree>
    <p:extLst>
      <p:ext uri="{BB962C8B-B14F-4D97-AF65-F5344CB8AC3E}">
        <p14:creationId xmlns:p14="http://schemas.microsoft.com/office/powerpoint/2010/main" val="460819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latin typeface="+mn-lt"/>
                <a:ea typeface="+mn-ea"/>
                <a:cs typeface="+mn-cs"/>
              </a:rPr>
              <a:t>A video surveillance system provides for security in the common areas and in the surrounding of schools</a:t>
            </a:r>
            <a:r>
              <a:rPr lang="en-US" sz="1900" kern="1200" baseline="0" dirty="0" smtClean="0">
                <a:solidFill>
                  <a:schemeClr val="tx1"/>
                </a:solidFill>
                <a:latin typeface="+mn-lt"/>
                <a:ea typeface="+mn-ea"/>
                <a:cs typeface="+mn-cs"/>
              </a:rPr>
              <a:t> and living houses of Moscow. Now more then 130 thousand cameras have been installed in Moscow. Video recordings available for law enforcement agencies</a:t>
            </a:r>
            <a:r>
              <a:rPr lang="ru-RU" sz="1900" kern="1200" baseline="0" dirty="0" smtClean="0">
                <a:solidFill>
                  <a:schemeClr val="tx1"/>
                </a:solidFill>
                <a:latin typeface="+mn-lt"/>
                <a:ea typeface="+mn-ea"/>
                <a:cs typeface="+mn-cs"/>
              </a:rPr>
              <a:t> </a:t>
            </a:r>
            <a:r>
              <a:rPr lang="en-US" sz="1900" kern="1200" baseline="0" dirty="0" smtClean="0">
                <a:solidFill>
                  <a:schemeClr val="tx1"/>
                </a:solidFill>
                <a:latin typeface="+mn-lt"/>
                <a:ea typeface="+mn-ea"/>
                <a:cs typeface="+mn-cs"/>
              </a:rPr>
              <a:t>and executive</a:t>
            </a:r>
            <a:r>
              <a:rPr lang="ru-RU" sz="1900" kern="1200" baseline="0" dirty="0" smtClean="0">
                <a:solidFill>
                  <a:schemeClr val="tx1"/>
                </a:solidFill>
                <a:latin typeface="+mn-lt"/>
                <a:ea typeface="+mn-ea"/>
                <a:cs typeface="+mn-cs"/>
              </a:rPr>
              <a:t> </a:t>
            </a:r>
            <a:r>
              <a:rPr lang="en-US" sz="1900" kern="1200" baseline="0" dirty="0" smtClean="0">
                <a:solidFill>
                  <a:schemeClr val="tx1"/>
                </a:solidFill>
                <a:latin typeface="+mn-lt"/>
                <a:ea typeface="+mn-ea"/>
                <a:cs typeface="+mn-cs"/>
              </a:rPr>
              <a:t>authority purposes only.</a:t>
            </a:r>
          </a:p>
          <a:p>
            <a:pPr marL="0" marR="0" indent="0" algn="l" defTabSz="1474066" rtl="0" eaLnBrk="1" fontAlgn="base" latinLnBrk="0" hangingPunct="1">
              <a:lnSpc>
                <a:spcPct val="100000"/>
              </a:lnSpc>
              <a:spcBef>
                <a:spcPct val="30000"/>
              </a:spcBef>
              <a:spcAft>
                <a:spcPct val="0"/>
              </a:spcAft>
              <a:buClrTx/>
              <a:buSzTx/>
              <a:buFontTx/>
              <a:buNone/>
              <a:tabLst/>
              <a:defRPr/>
            </a:pPr>
            <a:r>
              <a:rPr lang="en-US" sz="1900" kern="1200" dirty="0" smtClean="0">
                <a:solidFill>
                  <a:schemeClr val="tx1"/>
                </a:solidFill>
                <a:latin typeface="+mn-lt"/>
                <a:ea typeface="+mn-ea"/>
                <a:cs typeface="+mn-cs"/>
              </a:rPr>
              <a:t>Video surveillance</a:t>
            </a:r>
            <a:r>
              <a:rPr lang="en-US" sz="1900" kern="1200" baseline="0" dirty="0" smtClean="0">
                <a:solidFill>
                  <a:schemeClr val="tx1"/>
                </a:solidFill>
                <a:latin typeface="+mn-lt"/>
                <a:ea typeface="+mn-ea"/>
                <a:cs typeface="+mn-cs"/>
              </a:rPr>
              <a:t> </a:t>
            </a:r>
            <a:r>
              <a:rPr lang="en-US" sz="1900" kern="1200" dirty="0" smtClean="0">
                <a:solidFill>
                  <a:schemeClr val="tx1"/>
                </a:solidFill>
                <a:latin typeface="+mn-lt"/>
                <a:ea typeface="+mn-ea"/>
                <a:cs typeface="+mn-cs"/>
              </a:rPr>
              <a:t>system provides a multitude of advanced functions like </a:t>
            </a:r>
            <a:r>
              <a:rPr lang="en-US" sz="2000" kern="0" dirty="0" smtClean="0">
                <a:solidFill>
                  <a:srgbClr val="FF0000"/>
                </a:solidFill>
                <a:latin typeface="Arial"/>
                <a:sym typeface="Arial"/>
                <a:rtl val="0"/>
              </a:rPr>
              <a:t>recognizing faces, fixing abnormal situations,</a:t>
            </a:r>
            <a:r>
              <a:rPr lang="en-US" sz="2000" kern="0" baseline="0" dirty="0" smtClean="0">
                <a:solidFill>
                  <a:srgbClr val="FF0000"/>
                </a:solidFill>
                <a:latin typeface="Arial"/>
                <a:sym typeface="Arial"/>
                <a:rtl val="0"/>
              </a:rPr>
              <a:t> </a:t>
            </a:r>
            <a:r>
              <a:rPr lang="en-US" sz="2000" kern="0" dirty="0" smtClean="0">
                <a:solidFill>
                  <a:srgbClr val="FF0000"/>
                </a:solidFill>
                <a:latin typeface="Arial"/>
                <a:sym typeface="Arial"/>
                <a:rtl val="0"/>
              </a:rPr>
              <a:t>controlling</a:t>
            </a:r>
            <a:r>
              <a:rPr lang="en-US" sz="2000" kern="0" baseline="0" dirty="0" smtClean="0">
                <a:solidFill>
                  <a:srgbClr val="FF0000"/>
                </a:solidFill>
                <a:latin typeface="Arial"/>
                <a:sym typeface="Arial"/>
                <a:rtl val="0"/>
              </a:rPr>
              <a:t> of</a:t>
            </a:r>
            <a:r>
              <a:rPr lang="en-US" sz="2000" kern="0" dirty="0" smtClean="0">
                <a:solidFill>
                  <a:srgbClr val="FF0000"/>
                </a:solidFill>
                <a:latin typeface="Arial"/>
                <a:sym typeface="Arial"/>
                <a:rtl val="0"/>
              </a:rPr>
              <a:t> territories cleaning, garbage removal and fixing vandalism cases in the sphere of housing and public utilities.</a:t>
            </a:r>
          </a:p>
          <a:p>
            <a:pPr marL="0" marR="0" indent="0" algn="l" defTabSz="1474066" rtl="0" eaLnBrk="1" fontAlgn="base" latinLnBrk="0" hangingPunct="1">
              <a:lnSpc>
                <a:spcPct val="100000"/>
              </a:lnSpc>
              <a:spcBef>
                <a:spcPct val="30000"/>
              </a:spcBef>
              <a:spcAft>
                <a:spcPct val="0"/>
              </a:spcAft>
              <a:buClrTx/>
              <a:buSzTx/>
              <a:buFontTx/>
              <a:buNone/>
              <a:tabLst/>
              <a:defRPr/>
            </a:pPr>
            <a:endParaRPr lang="en-US" sz="2000" kern="0" dirty="0" smtClean="0">
              <a:solidFill>
                <a:srgbClr val="FF0000"/>
              </a:solidFill>
              <a:latin typeface="Arial"/>
              <a:sym typeface="Arial"/>
              <a:rtl val="0"/>
            </a:endParaRPr>
          </a:p>
          <a:p>
            <a:endParaRPr lang="en-US" sz="1900" kern="1200" baseline="0" dirty="0" smtClean="0">
              <a:solidFill>
                <a:schemeClr val="tx1"/>
              </a:solidFill>
              <a:latin typeface="+mn-lt"/>
              <a:ea typeface="+mn-ea"/>
              <a:cs typeface="+mn-cs"/>
            </a:endParaRPr>
          </a:p>
          <a:p>
            <a:endParaRPr lang="ru-RU" sz="1600"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28</a:t>
            </a:fld>
            <a:endParaRPr lang="ru-RU"/>
          </a:p>
        </p:txBody>
      </p:sp>
    </p:spTree>
    <p:extLst>
      <p:ext uri="{BB962C8B-B14F-4D97-AF65-F5344CB8AC3E}">
        <p14:creationId xmlns:p14="http://schemas.microsoft.com/office/powerpoint/2010/main" val="2092204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600"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29</a:t>
            </a:fld>
            <a:endParaRPr lang="ru-RU"/>
          </a:p>
        </p:txBody>
      </p:sp>
    </p:spTree>
    <p:extLst>
      <p:ext uri="{BB962C8B-B14F-4D97-AF65-F5344CB8AC3E}">
        <p14:creationId xmlns:p14="http://schemas.microsoft.com/office/powerpoint/2010/main" val="34779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Moscow is actively developing in all spheres, which can be combined for systematic consideration into directions indicated on the screen. Among them there are those within the scope of which the city is developing steadily for many years, and there are completely new ones, such as the project of development of areas adjacent to the Moskva River. At the same time, all of these areas are interrelated, as like in the whole urban economy, there are no industries, developing separately from the other. Resources allocated by the city for the implementation of strategic development programs make ultimately the amount of the expenditure part of the city budget – the general parameters of its vital functions are shown on the screen.</a:t>
            </a:r>
            <a:endParaRPr lang="ru-RU" sz="1600"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2</a:t>
            </a:fld>
            <a:endParaRPr lang="ru-RU"/>
          </a:p>
        </p:txBody>
      </p:sp>
    </p:spTree>
    <p:extLst>
      <p:ext uri="{BB962C8B-B14F-4D97-AF65-F5344CB8AC3E}">
        <p14:creationId xmlns:p14="http://schemas.microsoft.com/office/powerpoint/2010/main" val="1378357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latin typeface="+mn-lt"/>
                <a:ea typeface="+mn-ea"/>
                <a:cs typeface="+mn-cs"/>
              </a:rPr>
              <a:t>A video surveillance system provides for security in the common areas and in the surrounding of schools</a:t>
            </a:r>
            <a:r>
              <a:rPr lang="en-US" sz="1900" kern="1200" baseline="0" dirty="0" smtClean="0">
                <a:solidFill>
                  <a:schemeClr val="tx1"/>
                </a:solidFill>
                <a:latin typeface="+mn-lt"/>
                <a:ea typeface="+mn-ea"/>
                <a:cs typeface="+mn-cs"/>
              </a:rPr>
              <a:t> and living houses of Moscow. Now more then 130 thousand cameras have been installed in Moscow. Video recordings available for law enforcement agencies</a:t>
            </a:r>
            <a:r>
              <a:rPr lang="ru-RU" sz="1900" kern="1200" baseline="0" dirty="0" smtClean="0">
                <a:solidFill>
                  <a:schemeClr val="tx1"/>
                </a:solidFill>
                <a:latin typeface="+mn-lt"/>
                <a:ea typeface="+mn-ea"/>
                <a:cs typeface="+mn-cs"/>
              </a:rPr>
              <a:t> </a:t>
            </a:r>
            <a:r>
              <a:rPr lang="en-US" sz="1900" kern="1200" baseline="0" dirty="0" smtClean="0">
                <a:solidFill>
                  <a:schemeClr val="tx1"/>
                </a:solidFill>
                <a:latin typeface="+mn-lt"/>
                <a:ea typeface="+mn-ea"/>
                <a:cs typeface="+mn-cs"/>
              </a:rPr>
              <a:t>and executive</a:t>
            </a:r>
            <a:r>
              <a:rPr lang="ru-RU" sz="1900" kern="1200" baseline="0" dirty="0" smtClean="0">
                <a:solidFill>
                  <a:schemeClr val="tx1"/>
                </a:solidFill>
                <a:latin typeface="+mn-lt"/>
                <a:ea typeface="+mn-ea"/>
                <a:cs typeface="+mn-cs"/>
              </a:rPr>
              <a:t> </a:t>
            </a:r>
            <a:r>
              <a:rPr lang="en-US" sz="1900" kern="1200" baseline="0" dirty="0" smtClean="0">
                <a:solidFill>
                  <a:schemeClr val="tx1"/>
                </a:solidFill>
                <a:latin typeface="+mn-lt"/>
                <a:ea typeface="+mn-ea"/>
                <a:cs typeface="+mn-cs"/>
              </a:rPr>
              <a:t>authority purposes only.</a:t>
            </a:r>
          </a:p>
          <a:p>
            <a:pPr marL="0" marR="0" indent="0" algn="l" defTabSz="1474066" rtl="0" eaLnBrk="1" fontAlgn="base" latinLnBrk="0" hangingPunct="1">
              <a:lnSpc>
                <a:spcPct val="100000"/>
              </a:lnSpc>
              <a:spcBef>
                <a:spcPct val="30000"/>
              </a:spcBef>
              <a:spcAft>
                <a:spcPct val="0"/>
              </a:spcAft>
              <a:buClrTx/>
              <a:buSzTx/>
              <a:buFontTx/>
              <a:buNone/>
              <a:tabLst/>
              <a:defRPr/>
            </a:pPr>
            <a:r>
              <a:rPr lang="en-US" sz="1900" kern="1200" dirty="0" smtClean="0">
                <a:solidFill>
                  <a:schemeClr val="tx1"/>
                </a:solidFill>
                <a:latin typeface="+mn-lt"/>
                <a:ea typeface="+mn-ea"/>
                <a:cs typeface="+mn-cs"/>
              </a:rPr>
              <a:t>Video surveillance</a:t>
            </a:r>
            <a:r>
              <a:rPr lang="en-US" sz="1900" kern="1200" baseline="0" dirty="0" smtClean="0">
                <a:solidFill>
                  <a:schemeClr val="tx1"/>
                </a:solidFill>
                <a:latin typeface="+mn-lt"/>
                <a:ea typeface="+mn-ea"/>
                <a:cs typeface="+mn-cs"/>
              </a:rPr>
              <a:t> </a:t>
            </a:r>
            <a:r>
              <a:rPr lang="en-US" sz="1900" kern="1200" dirty="0" smtClean="0">
                <a:solidFill>
                  <a:schemeClr val="tx1"/>
                </a:solidFill>
                <a:latin typeface="+mn-lt"/>
                <a:ea typeface="+mn-ea"/>
                <a:cs typeface="+mn-cs"/>
              </a:rPr>
              <a:t>system provides a multitude of advanced functions like </a:t>
            </a:r>
            <a:r>
              <a:rPr lang="en-US" sz="2000" kern="0" dirty="0" smtClean="0">
                <a:solidFill>
                  <a:srgbClr val="FF0000"/>
                </a:solidFill>
                <a:latin typeface="Arial"/>
                <a:sym typeface="Arial"/>
                <a:rtl val="0"/>
              </a:rPr>
              <a:t>recognizing faces, fixing abnormal situations,</a:t>
            </a:r>
            <a:r>
              <a:rPr lang="en-US" sz="2000" kern="0" baseline="0" dirty="0" smtClean="0">
                <a:solidFill>
                  <a:srgbClr val="FF0000"/>
                </a:solidFill>
                <a:latin typeface="Arial"/>
                <a:sym typeface="Arial"/>
                <a:rtl val="0"/>
              </a:rPr>
              <a:t> </a:t>
            </a:r>
            <a:r>
              <a:rPr lang="en-US" sz="2000" kern="0" dirty="0" smtClean="0">
                <a:solidFill>
                  <a:srgbClr val="FF0000"/>
                </a:solidFill>
                <a:latin typeface="Arial"/>
                <a:sym typeface="Arial"/>
                <a:rtl val="0"/>
              </a:rPr>
              <a:t>controlling</a:t>
            </a:r>
            <a:r>
              <a:rPr lang="en-US" sz="2000" kern="0" baseline="0" dirty="0" smtClean="0">
                <a:solidFill>
                  <a:srgbClr val="FF0000"/>
                </a:solidFill>
                <a:latin typeface="Arial"/>
                <a:sym typeface="Arial"/>
                <a:rtl val="0"/>
              </a:rPr>
              <a:t> of</a:t>
            </a:r>
            <a:r>
              <a:rPr lang="en-US" sz="2000" kern="0" dirty="0" smtClean="0">
                <a:solidFill>
                  <a:srgbClr val="FF0000"/>
                </a:solidFill>
                <a:latin typeface="Arial"/>
                <a:sym typeface="Arial"/>
                <a:rtl val="0"/>
              </a:rPr>
              <a:t> territories cleaning, garbage removal and fixing vandalism cases in the sphere of housing and public utilities.</a:t>
            </a:r>
          </a:p>
          <a:p>
            <a:pPr marL="0" marR="0" indent="0" algn="l" defTabSz="1474066" rtl="0" eaLnBrk="1" fontAlgn="base" latinLnBrk="0" hangingPunct="1">
              <a:lnSpc>
                <a:spcPct val="100000"/>
              </a:lnSpc>
              <a:spcBef>
                <a:spcPct val="30000"/>
              </a:spcBef>
              <a:spcAft>
                <a:spcPct val="0"/>
              </a:spcAft>
              <a:buClrTx/>
              <a:buSzTx/>
              <a:buFontTx/>
              <a:buNone/>
              <a:tabLst/>
              <a:defRPr/>
            </a:pPr>
            <a:endParaRPr lang="en-US" sz="2000" kern="0" dirty="0" smtClean="0">
              <a:solidFill>
                <a:srgbClr val="FF0000"/>
              </a:solidFill>
              <a:latin typeface="Arial"/>
              <a:sym typeface="Arial"/>
              <a:rtl val="0"/>
            </a:endParaRPr>
          </a:p>
          <a:p>
            <a:endParaRPr lang="en-US" sz="1900" kern="1200" baseline="0" dirty="0" smtClean="0">
              <a:solidFill>
                <a:schemeClr val="tx1"/>
              </a:solidFill>
              <a:latin typeface="+mn-lt"/>
              <a:ea typeface="+mn-ea"/>
              <a:cs typeface="+mn-cs"/>
            </a:endParaRPr>
          </a:p>
          <a:p>
            <a:endParaRPr lang="ru-RU" sz="1600"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30</a:t>
            </a:fld>
            <a:endParaRPr lang="ru-RU"/>
          </a:p>
        </p:txBody>
      </p:sp>
    </p:spTree>
    <p:extLst>
      <p:ext uri="{BB962C8B-B14F-4D97-AF65-F5344CB8AC3E}">
        <p14:creationId xmlns:p14="http://schemas.microsoft.com/office/powerpoint/2010/main" val="64543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Dynamics of development of Moscow hotels market overtakes the indicators of large numbers of European cities.</a:t>
            </a:r>
            <a:endParaRPr lang="ru-RU" sz="19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31</a:t>
            </a:fld>
            <a:endParaRPr lang="ru-RU"/>
          </a:p>
        </p:txBody>
      </p:sp>
    </p:spTree>
    <p:extLst>
      <p:ext uri="{BB962C8B-B14F-4D97-AF65-F5344CB8AC3E}">
        <p14:creationId xmlns:p14="http://schemas.microsoft.com/office/powerpoint/2010/main" val="1509268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900" b="1" kern="1200" dirty="0" smtClean="0">
                <a:solidFill>
                  <a:schemeClr val="tx1"/>
                </a:solidFill>
                <a:effectLst/>
                <a:latin typeface="+mn-lt"/>
                <a:ea typeface="+mn-ea"/>
                <a:cs typeface="+mn-cs"/>
              </a:rPr>
              <a:t>Вступительная речь.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Добрый день дамы и господа! Мы собрались в этом замечательном и гостеприимном месте, чтобы обогатить друг друга знаниями, приобрести новые перспективы в развитии и сотрудничестве. Большая благодарность организаторам и конечно уважаемому мэру Тегерана </a:t>
            </a:r>
            <a:r>
              <a:rPr lang="ru-RU" sz="1900" b="1" kern="1200" dirty="0" err="1" smtClean="0">
                <a:solidFill>
                  <a:schemeClr val="tx1"/>
                </a:solidFill>
                <a:effectLst/>
                <a:latin typeface="+mn-lt"/>
                <a:ea typeface="+mn-ea"/>
                <a:cs typeface="+mn-cs"/>
              </a:rPr>
              <a:t>Мо­хам­мад-Ба­гер</a:t>
            </a:r>
            <a:r>
              <a:rPr lang="ru-RU" sz="1900" b="1" kern="1200" dirty="0" smtClean="0">
                <a:solidFill>
                  <a:schemeClr val="tx1"/>
                </a:solidFill>
                <a:effectLst/>
                <a:latin typeface="+mn-lt"/>
                <a:ea typeface="+mn-ea"/>
                <a:cs typeface="+mn-cs"/>
              </a:rPr>
              <a:t> </a:t>
            </a:r>
            <a:r>
              <a:rPr lang="ru-RU" sz="1900" b="1" kern="1200" dirty="0" err="1" smtClean="0">
                <a:solidFill>
                  <a:schemeClr val="tx1"/>
                </a:solidFill>
                <a:effectLst/>
                <a:latin typeface="+mn-lt"/>
                <a:ea typeface="+mn-ea"/>
                <a:cs typeface="+mn-cs"/>
              </a:rPr>
              <a:t>Галибаф</a:t>
            </a:r>
            <a:r>
              <a:rPr lang="ru-RU" sz="1900" b="1" kern="1200" dirty="0" smtClean="0">
                <a:solidFill>
                  <a:schemeClr val="tx1"/>
                </a:solidFill>
                <a:effectLst/>
                <a:latin typeface="+mn-lt"/>
                <a:ea typeface="+mn-ea"/>
                <a:cs typeface="+mn-cs"/>
              </a:rPr>
              <a:t>.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Я являюсь министром внешнеэкономических связей Москвы уже более 7ми лет. На моих глазах происходили самые невероятные трансформации и преображения города. </a:t>
            </a:r>
          </a:p>
          <a:p>
            <a:endParaRPr lang="ru-RU" sz="1900" kern="1200" dirty="0" smtClean="0">
              <a:solidFill>
                <a:schemeClr val="tx1"/>
              </a:solidFill>
              <a:effectLst/>
              <a:latin typeface="+mn-lt"/>
              <a:ea typeface="+mn-ea"/>
              <a:cs typeface="+mn-cs"/>
            </a:endParaRPr>
          </a:p>
          <a:p>
            <a:r>
              <a:rPr lang="ru-RU" sz="1900" b="1" i="1" kern="1200" dirty="0" smtClean="0">
                <a:solidFill>
                  <a:schemeClr val="tx1"/>
                </a:solidFill>
                <a:effectLst/>
                <a:latin typeface="+mn-lt"/>
                <a:ea typeface="+mn-ea"/>
                <a:cs typeface="+mn-cs"/>
              </a:rPr>
              <a:t>(Усилить интонацию)</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Я вам могу сказать с уверенностью: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Границы между сегодня и будущем днем мы ставим сами!  Только от нас самих зависит, как быстро наступит долгожданный день, когда каждый сможет жить в городе своей мечты, в городе, который он построит сам!</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Что мы увидим если мы пройдемся по улицам Москвы несколько лет назад? </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Москва прошла долгую историю, было и стремительное развитие: мы мечтали жить в лучшем городе, городе с самыми передовыми технологиями, в городе, который можно назвать своим «домом»!</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Но   были и тяжелые времена, периоды, когда все приходилось буквально начинать заново, когда казалось, что будущее – это только мечта…  В 90 года Москва еще несильно менялась, было много проблем: парковки, трафик, грязные и разбитые улицы, коррупция, безопасность.</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Однако сейчас все изменилось, благодаря общему вкладу, заинтересованности граждан, партнеров, инвесторов и всех тех, кто не безразличен, благодаря тому, что люди заинтересованы в образовании, в инновациях, благодаря грамотной политики Мэра и правительства Москвы – город стал ведущим мегаполисом, что отмечают передовые аналитические компании </a:t>
            </a:r>
            <a:r>
              <a:rPr lang="en-US" sz="1900" b="1" kern="1200" dirty="0" err="1" smtClean="0">
                <a:solidFill>
                  <a:schemeClr val="tx1"/>
                </a:solidFill>
                <a:effectLst/>
                <a:latin typeface="+mn-lt"/>
                <a:ea typeface="+mn-ea"/>
                <a:cs typeface="+mn-cs"/>
              </a:rPr>
              <a:t>PWc</a:t>
            </a:r>
            <a:r>
              <a:rPr lang="ru-RU" sz="1900" b="1" kern="1200" dirty="0" smtClean="0">
                <a:solidFill>
                  <a:schemeClr val="tx1"/>
                </a:solidFill>
                <a:effectLst/>
                <a:latin typeface="+mn-lt"/>
                <a:ea typeface="+mn-ea"/>
                <a:cs typeface="+mn-cs"/>
              </a:rPr>
              <a:t>, всемирный банк и другие!</a:t>
            </a:r>
            <a:endParaRPr lang="ru-RU" sz="1900" kern="1200" dirty="0" smtClean="0">
              <a:solidFill>
                <a:schemeClr val="tx1"/>
              </a:solidFill>
              <a:effectLst/>
              <a:latin typeface="+mn-lt"/>
              <a:ea typeface="+mn-ea"/>
              <a:cs typeface="+mn-cs"/>
            </a:endParaRPr>
          </a:p>
          <a:p>
            <a:r>
              <a:rPr lang="ru-RU" sz="1900" b="1" kern="1200" dirty="0" smtClean="0">
                <a:solidFill>
                  <a:schemeClr val="tx1"/>
                </a:solidFill>
                <a:effectLst/>
                <a:latin typeface="+mn-lt"/>
                <a:ea typeface="+mn-ea"/>
                <a:cs typeface="+mn-cs"/>
              </a:rPr>
              <a:t>Посмотрим какая Москва была и стала!</a:t>
            </a:r>
            <a:endParaRPr lang="ru-RU" sz="19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33</a:t>
            </a:fld>
            <a:endParaRPr lang="ru-RU"/>
          </a:p>
        </p:txBody>
      </p:sp>
    </p:spTree>
    <p:extLst>
      <p:ext uri="{BB962C8B-B14F-4D97-AF65-F5344CB8AC3E}">
        <p14:creationId xmlns:p14="http://schemas.microsoft.com/office/powerpoint/2010/main" val="127905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Over the past six years, Russia has risen at once on 84 points and takes 40</a:t>
            </a:r>
            <a:r>
              <a:rPr lang="en-US" sz="1900" kern="1200" baseline="30000" dirty="0" smtClean="0">
                <a:solidFill>
                  <a:schemeClr val="tx1"/>
                </a:solidFill>
                <a:effectLst/>
                <a:latin typeface="+mn-lt"/>
                <a:ea typeface="+mn-ea"/>
                <a:cs typeface="+mn-cs"/>
              </a:rPr>
              <a:t>th</a:t>
            </a:r>
            <a:r>
              <a:rPr lang="en-US" sz="1900" kern="1200" dirty="0" smtClean="0">
                <a:solidFill>
                  <a:schemeClr val="tx1"/>
                </a:solidFill>
                <a:effectLst/>
                <a:latin typeface="+mn-lt"/>
                <a:ea typeface="+mn-ea"/>
                <a:cs typeface="+mn-cs"/>
              </a:rPr>
              <a:t> place in the World Bank Doing Business rating. Such a high Russian growth was largely achieved by indicators of development of the Russian capital – Moscow. According to the </a:t>
            </a:r>
            <a:r>
              <a:rPr lang="en-US" sz="1900" kern="1200" dirty="0" err="1" smtClean="0">
                <a:solidFill>
                  <a:schemeClr val="tx1"/>
                </a:solidFill>
                <a:effectLst/>
                <a:latin typeface="+mn-lt"/>
                <a:ea typeface="+mn-ea"/>
                <a:cs typeface="+mn-cs"/>
              </a:rPr>
              <a:t>ATKearney</a:t>
            </a:r>
            <a:r>
              <a:rPr lang="en-US" sz="1900" kern="1200" dirty="0" smtClean="0">
                <a:solidFill>
                  <a:schemeClr val="tx1"/>
                </a:solidFill>
                <a:effectLst/>
                <a:latin typeface="+mn-lt"/>
                <a:ea typeface="+mn-ea"/>
                <a:cs typeface="+mn-cs"/>
              </a:rPr>
              <a:t> international agency rating Moscow took 14th place in the rating of large cities of the world in 2015 (an increase of 11 points for 6 years), becoming also an international leader in the number of museums.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According </a:t>
            </a:r>
            <a:r>
              <a:rPr lang="en-US" sz="1900" kern="1200" dirty="0" err="1" smtClean="0">
                <a:solidFill>
                  <a:schemeClr val="tx1"/>
                </a:solidFill>
                <a:effectLst/>
                <a:latin typeface="+mn-lt"/>
                <a:ea typeface="+mn-ea"/>
                <a:cs typeface="+mn-cs"/>
              </a:rPr>
              <a:t>Fdi</a:t>
            </a:r>
            <a:r>
              <a:rPr lang="en-US" sz="1900" kern="1200" dirty="0" smtClean="0">
                <a:solidFill>
                  <a:schemeClr val="tx1"/>
                </a:solidFill>
                <a:effectLst/>
                <a:latin typeface="+mn-lt"/>
                <a:ea typeface="+mn-ea"/>
                <a:cs typeface="+mn-cs"/>
              </a:rPr>
              <a:t> data: Moscow has received first place among the cities of Eastern Europe</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And in the top 10 leaders in the categories: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economic potential;</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human capital assets;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cost-effectiveness;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city of the future;</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exposure for business.</a:t>
            </a:r>
            <a:endParaRPr lang="ru-RU" sz="1600"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3</a:t>
            </a:fld>
            <a:endParaRPr lang="ru-RU"/>
          </a:p>
        </p:txBody>
      </p:sp>
    </p:spTree>
    <p:extLst>
      <p:ext uri="{BB962C8B-B14F-4D97-AF65-F5344CB8AC3E}">
        <p14:creationId xmlns:p14="http://schemas.microsoft.com/office/powerpoint/2010/main" val="2279219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Over the past six years, Russia has risen at once on 84 points and takes 40</a:t>
            </a:r>
            <a:r>
              <a:rPr lang="en-US" sz="1900" kern="1200" baseline="30000" dirty="0" smtClean="0">
                <a:solidFill>
                  <a:schemeClr val="tx1"/>
                </a:solidFill>
                <a:effectLst/>
                <a:latin typeface="+mn-lt"/>
                <a:ea typeface="+mn-ea"/>
                <a:cs typeface="+mn-cs"/>
              </a:rPr>
              <a:t>th</a:t>
            </a:r>
            <a:r>
              <a:rPr lang="en-US" sz="1900" kern="1200" dirty="0" smtClean="0">
                <a:solidFill>
                  <a:schemeClr val="tx1"/>
                </a:solidFill>
                <a:effectLst/>
                <a:latin typeface="+mn-lt"/>
                <a:ea typeface="+mn-ea"/>
                <a:cs typeface="+mn-cs"/>
              </a:rPr>
              <a:t> place in the World Bank Doing Business rating. Such a high Russian growth was largely achieved by indicators of development of the Russian capital – Moscow. According to the </a:t>
            </a:r>
            <a:r>
              <a:rPr lang="en-US" sz="1900" kern="1200" dirty="0" err="1" smtClean="0">
                <a:solidFill>
                  <a:schemeClr val="tx1"/>
                </a:solidFill>
                <a:effectLst/>
                <a:latin typeface="+mn-lt"/>
                <a:ea typeface="+mn-ea"/>
                <a:cs typeface="+mn-cs"/>
              </a:rPr>
              <a:t>ATKearney</a:t>
            </a:r>
            <a:r>
              <a:rPr lang="en-US" sz="1900" kern="1200" dirty="0" smtClean="0">
                <a:solidFill>
                  <a:schemeClr val="tx1"/>
                </a:solidFill>
                <a:effectLst/>
                <a:latin typeface="+mn-lt"/>
                <a:ea typeface="+mn-ea"/>
                <a:cs typeface="+mn-cs"/>
              </a:rPr>
              <a:t> international agency rating Moscow took 14th place in the rating of large cities of the world in 2015 (an increase of 11 points for 6 years), becoming also an international leader in the number of museums.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According </a:t>
            </a:r>
            <a:r>
              <a:rPr lang="en-US" sz="1900" kern="1200" dirty="0" err="1" smtClean="0">
                <a:solidFill>
                  <a:schemeClr val="tx1"/>
                </a:solidFill>
                <a:effectLst/>
                <a:latin typeface="+mn-lt"/>
                <a:ea typeface="+mn-ea"/>
                <a:cs typeface="+mn-cs"/>
              </a:rPr>
              <a:t>Fdi</a:t>
            </a:r>
            <a:r>
              <a:rPr lang="en-US" sz="1900" kern="1200" dirty="0" smtClean="0">
                <a:solidFill>
                  <a:schemeClr val="tx1"/>
                </a:solidFill>
                <a:effectLst/>
                <a:latin typeface="+mn-lt"/>
                <a:ea typeface="+mn-ea"/>
                <a:cs typeface="+mn-cs"/>
              </a:rPr>
              <a:t> data: Moscow has received first place among the cities of Eastern Europe</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And in the top 10 leaders in the categories: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economic potential;</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human capital assets;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cost-effectiveness;</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city of the future;</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exposure for business.</a:t>
            </a:r>
            <a:endParaRPr lang="ru-RU" sz="1600"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4</a:t>
            </a:fld>
            <a:endParaRPr lang="ru-RU"/>
          </a:p>
        </p:txBody>
      </p:sp>
    </p:spTree>
    <p:extLst>
      <p:ext uri="{BB962C8B-B14F-4D97-AF65-F5344CB8AC3E}">
        <p14:creationId xmlns:p14="http://schemas.microsoft.com/office/powerpoint/2010/main" val="1222263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65113" y="803275"/>
            <a:ext cx="7140576" cy="4017963"/>
          </a:xfrm>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For a long time at the place of the park towered so-called, "the most ugly buildings in Moscow", a huge complex of "Russia" hotel. It was believed that with its appearance it suppresses the ensemble of the Moscow Kremlin, and generally is detrimental to the city center. And now according to the Russian President's decision a park is being built in its place. At the same time, this park will keep a significant portion of the property functionality, but any objects will no longer dominate the development of </a:t>
            </a:r>
            <a:r>
              <a:rPr lang="en-US" sz="1900" kern="1200" dirty="0" err="1" smtClean="0">
                <a:solidFill>
                  <a:schemeClr val="tx1"/>
                </a:solidFill>
                <a:effectLst/>
                <a:latin typeface="+mn-lt"/>
                <a:ea typeface="+mn-ea"/>
                <a:cs typeface="+mn-cs"/>
              </a:rPr>
              <a:t>Zaryadye</a:t>
            </a:r>
            <a:r>
              <a:rPr lang="en-US" sz="1900" kern="1200" dirty="0" smtClean="0">
                <a:solidFill>
                  <a:schemeClr val="tx1"/>
                </a:solidFill>
                <a:effectLst/>
                <a:latin typeface="+mn-lt"/>
                <a:ea typeface="+mn-ea"/>
                <a:cs typeface="+mn-cs"/>
              </a:rPr>
              <a:t> district.</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Recently, Moscow Mayor Sergei </a:t>
            </a:r>
            <a:r>
              <a:rPr lang="en-US" sz="1900" kern="1200" dirty="0" err="1" smtClean="0">
                <a:solidFill>
                  <a:schemeClr val="tx1"/>
                </a:solidFill>
                <a:effectLst/>
                <a:latin typeface="+mn-lt"/>
                <a:ea typeface="+mn-ea"/>
                <a:cs typeface="+mn-cs"/>
              </a:rPr>
              <a:t>Sobyanin</a:t>
            </a:r>
            <a:r>
              <a:rPr lang="en-US" sz="1900" kern="1200" dirty="0" smtClean="0">
                <a:solidFill>
                  <a:schemeClr val="tx1"/>
                </a:solidFill>
                <a:effectLst/>
                <a:latin typeface="+mn-lt"/>
                <a:ea typeface="+mn-ea"/>
                <a:cs typeface="+mn-cs"/>
              </a:rPr>
              <a:t> took part in the delivery of the archaeological treasure of silver coins found in the park to the Museum of Moscow;  a new museum and exhibition hall for exposing the treasure and other archaeological finds in “</a:t>
            </a:r>
            <a:r>
              <a:rPr lang="en-US" sz="1900" kern="1200" dirty="0" err="1" smtClean="0">
                <a:solidFill>
                  <a:schemeClr val="tx1"/>
                </a:solidFill>
                <a:effectLst/>
                <a:latin typeface="+mn-lt"/>
                <a:ea typeface="+mn-ea"/>
                <a:cs typeface="+mn-cs"/>
              </a:rPr>
              <a:t>Zaryadye</a:t>
            </a:r>
            <a:r>
              <a:rPr lang="en-US" sz="1900" kern="1200" dirty="0" smtClean="0">
                <a:solidFill>
                  <a:schemeClr val="tx1"/>
                </a:solidFill>
                <a:effectLst/>
                <a:latin typeface="+mn-lt"/>
                <a:ea typeface="+mn-ea"/>
                <a:cs typeface="+mn-cs"/>
              </a:rPr>
              <a:t>” park will be created.</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It is planned to open “</a:t>
            </a:r>
            <a:r>
              <a:rPr lang="en-US" sz="1900" kern="1200" dirty="0" err="1" smtClean="0">
                <a:solidFill>
                  <a:schemeClr val="tx1"/>
                </a:solidFill>
                <a:effectLst/>
                <a:latin typeface="+mn-lt"/>
                <a:ea typeface="+mn-ea"/>
                <a:cs typeface="+mn-cs"/>
              </a:rPr>
              <a:t>Zaryadye</a:t>
            </a:r>
            <a:r>
              <a:rPr lang="en-US" sz="1900" kern="1200" dirty="0" smtClean="0">
                <a:solidFill>
                  <a:schemeClr val="tx1"/>
                </a:solidFill>
                <a:effectLst/>
                <a:latin typeface="+mn-lt"/>
                <a:ea typeface="+mn-ea"/>
                <a:cs typeface="+mn-cs"/>
              </a:rPr>
              <a:t>” park on the City Day in 2017.</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a:t>
            </a:r>
            <a:r>
              <a:rPr lang="en-US" sz="1900" kern="1200" dirty="0" err="1" smtClean="0">
                <a:solidFill>
                  <a:schemeClr val="tx1"/>
                </a:solidFill>
                <a:effectLst/>
                <a:latin typeface="+mn-lt"/>
                <a:ea typeface="+mn-ea"/>
                <a:cs typeface="+mn-cs"/>
              </a:rPr>
              <a:t>Zaryadye</a:t>
            </a:r>
            <a:r>
              <a:rPr lang="en-US" sz="1900" kern="1200" dirty="0" smtClean="0">
                <a:solidFill>
                  <a:schemeClr val="tx1"/>
                </a:solidFill>
                <a:effectLst/>
                <a:latin typeface="+mn-lt"/>
                <a:ea typeface="+mn-ea"/>
                <a:cs typeface="+mn-cs"/>
              </a:rPr>
              <a:t>” park should reflect the diversity of flora of four climatic zones of Russia.</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 </a:t>
            </a:r>
            <a:endParaRPr lang="ru-RU" sz="1900" kern="1200" dirty="0" smtClean="0">
              <a:solidFill>
                <a:schemeClr val="tx1"/>
              </a:solidFill>
              <a:effectLst/>
              <a:latin typeface="+mn-lt"/>
              <a:ea typeface="+mn-ea"/>
              <a:cs typeface="+mn-cs"/>
            </a:endParaRPr>
          </a:p>
          <a:p>
            <a:r>
              <a:rPr lang="en-US" sz="1900" kern="1200" dirty="0" smtClean="0">
                <a:solidFill>
                  <a:schemeClr val="tx1"/>
                </a:solidFill>
                <a:effectLst/>
                <a:latin typeface="+mn-lt"/>
                <a:ea typeface="+mn-ea"/>
                <a:cs typeface="+mn-cs"/>
              </a:rPr>
              <a:t>It will include a sightseeing platform with access to the Moskva River ("floating bridge"), Philharmonic under a glass dome, "ice cave", an exposition and cultural complex, patriarchal farmstead, a hotel and underground parking for 430 cars, cafes and restaurants, souvenir shop.</a:t>
            </a:r>
            <a:endParaRPr lang="ru-RU" dirty="0"/>
          </a:p>
        </p:txBody>
      </p:sp>
      <p:sp>
        <p:nvSpPr>
          <p:cNvPr id="4" name="Номер слайда 3"/>
          <p:cNvSpPr>
            <a:spLocks noGrp="1"/>
          </p:cNvSpPr>
          <p:nvPr>
            <p:ph type="sldNum" sz="quarter" idx="10"/>
          </p:nvPr>
        </p:nvSpPr>
        <p:spPr/>
        <p:txBody>
          <a:bodyPr/>
          <a:lstStyle/>
          <a:p>
            <a:fld id="{DB11A5ED-0AB8-41E8-844F-60108EF0118F}" type="slidenum">
              <a:rPr lang="ru-RU" smtClean="0"/>
              <a:pPr/>
              <a:t>8</a:t>
            </a:fld>
            <a:endParaRPr lang="ru-RU"/>
          </a:p>
        </p:txBody>
      </p:sp>
    </p:spTree>
    <p:extLst>
      <p:ext uri="{BB962C8B-B14F-4D97-AF65-F5344CB8AC3E}">
        <p14:creationId xmlns:p14="http://schemas.microsoft.com/office/powerpoint/2010/main" val="1987768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65113" y="803275"/>
            <a:ext cx="7140576" cy="4017963"/>
          </a:xfrm>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Over the years, the Government of Moscow had plans of building a large indoor children's park inside the city. The problem was to find a placement for such a park as well as an investor willing to finance its construction – it was initially decided that the city will take upon itself a matter of engineering and transport in the project. Finally, the issue has been resolved: the park will be built as a part of the reorganization of the </a:t>
            </a:r>
            <a:r>
              <a:rPr lang="en-US" sz="1900" kern="1200" dirty="0" err="1" smtClean="0">
                <a:solidFill>
                  <a:schemeClr val="tx1"/>
                </a:solidFill>
                <a:effectLst/>
                <a:latin typeface="+mn-lt"/>
                <a:ea typeface="+mn-ea"/>
                <a:cs typeface="+mn-cs"/>
              </a:rPr>
              <a:t>Nagatinsky</a:t>
            </a:r>
            <a:r>
              <a:rPr lang="en-US" sz="1900" kern="1200" dirty="0" smtClean="0">
                <a:solidFill>
                  <a:schemeClr val="tx1"/>
                </a:solidFill>
                <a:effectLst/>
                <a:latin typeface="+mn-lt"/>
                <a:ea typeface="+mn-ea"/>
                <a:cs typeface="+mn-cs"/>
              </a:rPr>
              <a:t> floodplain industrial zone in the territory of about 100 hectares. Most of this area will not be built up and will become a full-fledged landscape park with pedestrian and bicycle paths, children's and sports grounds.</a:t>
            </a:r>
            <a:endParaRPr lang="ru-RU" sz="1600" dirty="0" smtClean="0">
              <a:effectLst/>
            </a:endParaRPr>
          </a:p>
          <a:p>
            <a:r>
              <a:rPr lang="en-US" sz="1900" kern="1200" dirty="0" smtClean="0">
                <a:solidFill>
                  <a:schemeClr val="tx1"/>
                </a:solidFill>
                <a:effectLst/>
                <a:latin typeface="+mn-lt"/>
                <a:ea typeface="+mn-ea"/>
                <a:cs typeface="+mn-cs"/>
              </a:rPr>
              <a:t>Indoor amusement park will include:</a:t>
            </a:r>
            <a:endParaRPr lang="ru-RU" sz="1600" dirty="0" smtClean="0">
              <a:effectLst/>
            </a:endParaRPr>
          </a:p>
          <a:p>
            <a:r>
              <a:rPr lang="en-US" sz="1900" kern="1200" dirty="0" smtClean="0">
                <a:solidFill>
                  <a:schemeClr val="tx1"/>
                </a:solidFill>
                <a:effectLst/>
                <a:latin typeface="+mn-lt"/>
                <a:ea typeface="+mn-ea"/>
                <a:cs typeface="+mn-cs"/>
              </a:rPr>
              <a:t>ice rink;</a:t>
            </a:r>
            <a:endParaRPr lang="ru-RU" sz="1600" dirty="0" smtClean="0">
              <a:effectLst/>
            </a:endParaRPr>
          </a:p>
          <a:p>
            <a:r>
              <a:rPr lang="en-US" sz="1900" kern="1200" dirty="0" err="1" smtClean="0">
                <a:solidFill>
                  <a:schemeClr val="tx1"/>
                </a:solidFill>
                <a:effectLst/>
                <a:latin typeface="+mn-lt"/>
                <a:ea typeface="+mn-ea"/>
                <a:cs typeface="+mn-cs"/>
              </a:rPr>
              <a:t>Dreamworks</a:t>
            </a:r>
            <a:r>
              <a:rPr lang="en-US" sz="1900" kern="1200" dirty="0" smtClean="0">
                <a:solidFill>
                  <a:schemeClr val="tx1"/>
                </a:solidFill>
                <a:effectLst/>
                <a:latin typeface="+mn-lt"/>
                <a:ea typeface="+mn-ea"/>
                <a:cs typeface="+mn-cs"/>
              </a:rPr>
              <a:t> land Promenade;</a:t>
            </a:r>
            <a:endParaRPr lang="ru-RU" sz="1600" dirty="0" smtClean="0">
              <a:effectLst/>
            </a:endParaRPr>
          </a:p>
          <a:p>
            <a:r>
              <a:rPr lang="en-US" sz="1900" kern="1200" dirty="0" smtClean="0">
                <a:solidFill>
                  <a:schemeClr val="tx1"/>
                </a:solidFill>
                <a:effectLst/>
                <a:latin typeface="+mn-lt"/>
                <a:ea typeface="+mn-ea"/>
                <a:cs typeface="+mn-cs"/>
              </a:rPr>
              <a:t>cinema;</a:t>
            </a:r>
            <a:endParaRPr lang="ru-RU" sz="1600" dirty="0" smtClean="0">
              <a:effectLst/>
            </a:endParaRPr>
          </a:p>
          <a:p>
            <a:r>
              <a:rPr lang="en-US" sz="1900" kern="1200" dirty="0" err="1" smtClean="0">
                <a:solidFill>
                  <a:schemeClr val="tx1"/>
                </a:solidFill>
                <a:effectLst/>
                <a:latin typeface="+mn-lt"/>
                <a:ea typeface="+mn-ea"/>
                <a:cs typeface="+mn-cs"/>
              </a:rPr>
              <a:t>Dreamworks</a:t>
            </a:r>
            <a:r>
              <a:rPr lang="en-US" sz="1900" kern="1200" dirty="0" smtClean="0">
                <a:solidFill>
                  <a:schemeClr val="tx1"/>
                </a:solidFill>
                <a:effectLst/>
                <a:latin typeface="+mn-lt"/>
                <a:ea typeface="+mn-ea"/>
                <a:cs typeface="+mn-cs"/>
              </a:rPr>
              <a:t> amusement park;</a:t>
            </a:r>
            <a:endParaRPr lang="ru-RU" sz="1600" dirty="0" smtClean="0">
              <a:effectLst/>
            </a:endParaRPr>
          </a:p>
          <a:p>
            <a:r>
              <a:rPr lang="en-US" sz="1900" kern="1200" dirty="0" smtClean="0">
                <a:solidFill>
                  <a:schemeClr val="tx1"/>
                </a:solidFill>
                <a:effectLst/>
                <a:latin typeface="+mn-lt"/>
                <a:ea typeface="+mn-ea"/>
                <a:cs typeface="+mn-cs"/>
              </a:rPr>
              <a:t>children's themed cafes;</a:t>
            </a:r>
            <a:endParaRPr lang="ru-RU" sz="1600" dirty="0" smtClean="0">
              <a:effectLst/>
            </a:endParaRPr>
          </a:p>
          <a:p>
            <a:r>
              <a:rPr lang="en-US" sz="1900" kern="1200" dirty="0" smtClean="0">
                <a:solidFill>
                  <a:schemeClr val="tx1"/>
                </a:solidFill>
                <a:effectLst/>
                <a:latin typeface="+mn-lt"/>
                <a:ea typeface="+mn-ea"/>
                <a:cs typeface="+mn-cs"/>
              </a:rPr>
              <a:t>"</a:t>
            </a:r>
            <a:r>
              <a:rPr lang="en-US" sz="1900" kern="1200" dirty="0" err="1" smtClean="0">
                <a:solidFill>
                  <a:schemeClr val="tx1"/>
                </a:solidFill>
                <a:effectLst/>
                <a:latin typeface="+mn-lt"/>
                <a:ea typeface="+mn-ea"/>
                <a:cs typeface="+mn-cs"/>
              </a:rPr>
              <a:t>Soyuzmultfilm</a:t>
            </a:r>
            <a:r>
              <a:rPr lang="en-US" sz="1900" kern="1200" dirty="0" smtClean="0">
                <a:solidFill>
                  <a:schemeClr val="tx1"/>
                </a:solidFill>
                <a:effectLst/>
                <a:latin typeface="+mn-lt"/>
                <a:ea typeface="+mn-ea"/>
                <a:cs typeface="+mn-cs"/>
              </a:rPr>
              <a:t>" studio park;</a:t>
            </a:r>
            <a:endParaRPr lang="ru-RU" sz="1600" dirty="0" smtClean="0">
              <a:effectLst/>
            </a:endParaRPr>
          </a:p>
          <a:p>
            <a:r>
              <a:rPr lang="en-US" sz="1900" kern="1200" dirty="0" smtClean="0">
                <a:solidFill>
                  <a:schemeClr val="tx1"/>
                </a:solidFill>
                <a:effectLst/>
                <a:latin typeface="+mn-lt"/>
                <a:ea typeface="+mn-ea"/>
                <a:cs typeface="+mn-cs"/>
              </a:rPr>
              <a:t>children's department stores, clothing and toy stores.</a:t>
            </a:r>
            <a:endParaRPr lang="ru-RU" sz="1600" dirty="0"/>
          </a:p>
        </p:txBody>
      </p:sp>
      <p:sp>
        <p:nvSpPr>
          <p:cNvPr id="4" name="Номер слайда 3"/>
          <p:cNvSpPr>
            <a:spLocks noGrp="1"/>
          </p:cNvSpPr>
          <p:nvPr>
            <p:ph type="sldNum" sz="quarter" idx="10"/>
          </p:nvPr>
        </p:nvSpPr>
        <p:spPr/>
        <p:txBody>
          <a:bodyPr/>
          <a:lstStyle/>
          <a:p>
            <a:fld id="{DB11A5ED-0AB8-41E8-844F-60108EF0118F}" type="slidenum">
              <a:rPr lang="ru-RU" smtClean="0"/>
              <a:pPr/>
              <a:t>9</a:t>
            </a:fld>
            <a:endParaRPr lang="ru-RU"/>
          </a:p>
        </p:txBody>
      </p:sp>
    </p:spTree>
    <p:extLst>
      <p:ext uri="{BB962C8B-B14F-4D97-AF65-F5344CB8AC3E}">
        <p14:creationId xmlns:p14="http://schemas.microsoft.com/office/powerpoint/2010/main" val="2082093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Образ слайда 1"/>
          <p:cNvSpPr>
            <a:spLocks noGrp="1" noRot="1" noChangeAspect="1" noTextEdit="1"/>
          </p:cNvSpPr>
          <p:nvPr>
            <p:ph type="sldImg"/>
          </p:nvPr>
        </p:nvSpPr>
        <p:spPr bwMode="auto">
          <a:xfrm>
            <a:off x="-265113" y="803275"/>
            <a:ext cx="7140576" cy="40179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900" kern="1200" dirty="0" smtClean="0">
                <a:solidFill>
                  <a:schemeClr val="tx1"/>
                </a:solidFill>
                <a:effectLst/>
                <a:latin typeface="+mn-lt"/>
                <a:ea typeface="+mn-ea"/>
                <a:cs typeface="+mn-cs"/>
              </a:rPr>
              <a:t>The Moscow City Project has long been a pain in the neck of the Moscow government: it was very long and hard to build, much was abused, but they understood that started back in the 90s should be brought to its logical conclusion. Moreover, in the process of building the city came to the conclusion about the need to develop its business part, because there is no more possibility to concentrate it in the historical center. That is why, in addition to the construction completion of "Moscow City" business center a large-scale project of the Big City is being implemented now. The project covers the surrounding area and embankments that is the territory 50 times larger, than the area of ​the present City, and pretends to be one of the largest business centers in Europe.</a:t>
            </a:r>
            <a:endParaRPr lang="ru-RU" sz="1600" dirty="0">
              <a:effectLst/>
            </a:endParaRPr>
          </a:p>
        </p:txBody>
      </p:sp>
      <p:sp>
        <p:nvSpPr>
          <p:cNvPr id="1126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charset="0"/>
                <a:cs typeface="Arial" charset="0"/>
              </a:defRPr>
            </a:lvl1pPr>
            <a:lvl2pPr marL="485481" indent="-186724">
              <a:defRPr sz="1400">
                <a:solidFill>
                  <a:schemeClr val="tx1"/>
                </a:solidFill>
                <a:latin typeface="Arial" charset="0"/>
                <a:cs typeface="Arial" charset="0"/>
              </a:defRPr>
            </a:lvl2pPr>
            <a:lvl3pPr marL="746893" indent="-149379">
              <a:defRPr sz="1400">
                <a:solidFill>
                  <a:schemeClr val="tx1"/>
                </a:solidFill>
                <a:latin typeface="Arial" charset="0"/>
                <a:cs typeface="Arial" charset="0"/>
              </a:defRPr>
            </a:lvl3pPr>
            <a:lvl4pPr marL="1045650" indent="-149379">
              <a:defRPr sz="1400">
                <a:solidFill>
                  <a:schemeClr val="tx1"/>
                </a:solidFill>
                <a:latin typeface="Arial" charset="0"/>
                <a:cs typeface="Arial" charset="0"/>
              </a:defRPr>
            </a:lvl4pPr>
            <a:lvl5pPr marL="1344408" indent="-149379">
              <a:defRPr sz="1400">
                <a:solidFill>
                  <a:schemeClr val="tx1"/>
                </a:solidFill>
                <a:latin typeface="Arial" charset="0"/>
                <a:cs typeface="Arial" charset="0"/>
              </a:defRPr>
            </a:lvl5pPr>
            <a:lvl6pPr marL="1643163" indent="-149379" defTabSz="702288" eaLnBrk="0" fontAlgn="base" hangingPunct="0">
              <a:spcBef>
                <a:spcPct val="0"/>
              </a:spcBef>
              <a:spcAft>
                <a:spcPct val="0"/>
              </a:spcAft>
              <a:defRPr sz="1400">
                <a:solidFill>
                  <a:schemeClr val="tx1"/>
                </a:solidFill>
                <a:latin typeface="Arial" charset="0"/>
                <a:cs typeface="Arial" charset="0"/>
              </a:defRPr>
            </a:lvl6pPr>
            <a:lvl7pPr marL="1941922" indent="-149379" defTabSz="702288" eaLnBrk="0" fontAlgn="base" hangingPunct="0">
              <a:spcBef>
                <a:spcPct val="0"/>
              </a:spcBef>
              <a:spcAft>
                <a:spcPct val="0"/>
              </a:spcAft>
              <a:defRPr sz="1400">
                <a:solidFill>
                  <a:schemeClr val="tx1"/>
                </a:solidFill>
                <a:latin typeface="Arial" charset="0"/>
                <a:cs typeface="Arial" charset="0"/>
              </a:defRPr>
            </a:lvl7pPr>
            <a:lvl8pPr marL="2240680" indent="-149379" defTabSz="702288" eaLnBrk="0" fontAlgn="base" hangingPunct="0">
              <a:spcBef>
                <a:spcPct val="0"/>
              </a:spcBef>
              <a:spcAft>
                <a:spcPct val="0"/>
              </a:spcAft>
              <a:defRPr sz="1400">
                <a:solidFill>
                  <a:schemeClr val="tx1"/>
                </a:solidFill>
                <a:latin typeface="Arial" charset="0"/>
                <a:cs typeface="Arial" charset="0"/>
              </a:defRPr>
            </a:lvl8pPr>
            <a:lvl9pPr marL="2539436" indent="-149379" defTabSz="702288" eaLnBrk="0" fontAlgn="base" hangingPunct="0">
              <a:spcBef>
                <a:spcPct val="0"/>
              </a:spcBef>
              <a:spcAft>
                <a:spcPct val="0"/>
              </a:spcAft>
              <a:defRPr sz="1400">
                <a:solidFill>
                  <a:schemeClr val="tx1"/>
                </a:solidFill>
                <a:latin typeface="Arial" charset="0"/>
                <a:cs typeface="Arial" charset="0"/>
              </a:defRPr>
            </a:lvl9pPr>
          </a:lstStyle>
          <a:p>
            <a:fld id="{E59C60D9-9800-4C0E-A9C0-97CC40460BA0}" type="slidenum">
              <a:rPr lang="ru-RU" sz="1200">
                <a:latin typeface="Calibri" pitchFamily="34" charset="0"/>
              </a:rPr>
              <a:pPr/>
              <a:t>10</a:t>
            </a:fld>
            <a:endParaRPr lang="ru-RU" sz="1200">
              <a:latin typeface="Calibri" pitchFamily="34" charset="0"/>
            </a:endParaRPr>
          </a:p>
        </p:txBody>
      </p:sp>
    </p:spTree>
    <p:extLst>
      <p:ext uri="{BB962C8B-B14F-4D97-AF65-F5344CB8AC3E}">
        <p14:creationId xmlns:p14="http://schemas.microsoft.com/office/powerpoint/2010/main" val="4275123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Subway development in this sense is the key priority for us: subway provides daily traffic of up to 9 million of passengers, which makes the most significant contribution in unloading of road network of the city. In its development we pursue two goals: to bring the subway into new districts of the city, as well as to ensure greater connectivity of its stations: new interchange circuit works for it, which should draw off the part of passenger flow from the central part of the city. Over the last 5 years, 100 km of new lines were built, 48 new stations have been opened. Now, the subway is being built in Moscow with a speed of Beijing, one of the leaders in this field.</a:t>
            </a:r>
            <a:endParaRPr lang="ru-RU" sz="1600" dirty="0" smtClean="0">
              <a:effectLst/>
            </a:endParaRPr>
          </a:p>
          <a:p>
            <a:r>
              <a:rPr lang="en-US" sz="1900" kern="1200" dirty="0" smtClean="0">
                <a:solidFill>
                  <a:schemeClr val="tx1"/>
                </a:solidFill>
                <a:effectLst/>
                <a:latin typeface="+mn-lt"/>
                <a:ea typeface="+mn-ea"/>
                <a:cs typeface="+mn-cs"/>
              </a:rPr>
              <a:t>In 2013 – 2016 the project on reconstruction of Moscow central ring railway has been implemented. It should become a full land passenger transport, which will be integrated into the existing subway system. Moscow central ring covers those districts in the east of the city, which remain uncovered by the third circuit. Besides, it is important that unlike subway, the construction of which for objective technical reasons takes a long time, Moscow central ring was prepared for transportation of passengers in just a few years, while providing the same level of comfort.</a:t>
            </a:r>
            <a:endParaRPr lang="ru-RU" sz="1600"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12</a:t>
            </a:fld>
            <a:endParaRPr lang="ru-RU"/>
          </a:p>
        </p:txBody>
      </p:sp>
    </p:spTree>
    <p:extLst>
      <p:ext uri="{BB962C8B-B14F-4D97-AF65-F5344CB8AC3E}">
        <p14:creationId xmlns:p14="http://schemas.microsoft.com/office/powerpoint/2010/main" val="2275042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900" kern="1200" dirty="0" smtClean="0">
                <a:solidFill>
                  <a:schemeClr val="tx1"/>
                </a:solidFill>
                <a:effectLst/>
                <a:latin typeface="+mn-lt"/>
                <a:ea typeface="+mn-ea"/>
                <a:cs typeface="+mn-cs"/>
              </a:rPr>
              <a:t>A large-scale program for the renovation of the former production and depressed areas that previously could not have been involved in the life of the city is implementing in Moscow. Here is the “Park Legend” in the industrial zone of ZIL, which I'll show you in more detail on the next screen. Another project, developing depressed areas, is a </a:t>
            </a:r>
            <a:r>
              <a:rPr lang="en-US" sz="1900" kern="1200" dirty="0" err="1" smtClean="0">
                <a:solidFill>
                  <a:schemeClr val="tx1"/>
                </a:solidFill>
                <a:effectLst/>
                <a:latin typeface="+mn-lt"/>
                <a:ea typeface="+mn-ea"/>
                <a:cs typeface="+mn-cs"/>
              </a:rPr>
              <a:t>Tushino</a:t>
            </a:r>
            <a:r>
              <a:rPr lang="en-US" sz="1900" kern="1200" dirty="0" smtClean="0">
                <a:solidFill>
                  <a:schemeClr val="tx1"/>
                </a:solidFill>
                <a:effectLst/>
                <a:latin typeface="+mn-lt"/>
                <a:ea typeface="+mn-ea"/>
                <a:cs typeface="+mn-cs"/>
              </a:rPr>
              <a:t> airfield construction area. The airfield does not function for many decades, but a decision on the development of this area has </a:t>
            </a:r>
            <a:r>
              <a:rPr lang="en-US" sz="1900" kern="1200" dirty="0" err="1" smtClean="0">
                <a:solidFill>
                  <a:schemeClr val="tx1"/>
                </a:solidFill>
                <a:effectLst/>
                <a:latin typeface="+mn-lt"/>
                <a:ea typeface="+mn-ea"/>
                <a:cs typeface="+mn-cs"/>
              </a:rPr>
              <a:t>noy</a:t>
            </a:r>
            <a:r>
              <a:rPr lang="en-US" sz="1900" kern="1200" dirty="0" smtClean="0">
                <a:solidFill>
                  <a:schemeClr val="tx1"/>
                </a:solidFill>
                <a:effectLst/>
                <a:latin typeface="+mn-lt"/>
                <a:ea typeface="+mn-ea"/>
                <a:cs typeface="+mn-cs"/>
              </a:rPr>
              <a:t> been taken. Currently its layout is approved, a symbolic facility was built - "Spartak" football club arena (Moscow), which is in front of you on the screen, "Spartak" metro station, on the </a:t>
            </a:r>
            <a:r>
              <a:rPr lang="en-US" sz="1900" kern="1200" dirty="0" err="1" smtClean="0">
                <a:solidFill>
                  <a:schemeClr val="tx1"/>
                </a:solidFill>
                <a:effectLst/>
                <a:latin typeface="+mn-lt"/>
                <a:ea typeface="+mn-ea"/>
                <a:cs typeface="+mn-cs"/>
              </a:rPr>
              <a:t>Volokolamsk</a:t>
            </a:r>
            <a:r>
              <a:rPr lang="en-US" sz="1900" kern="1200" dirty="0" smtClean="0">
                <a:solidFill>
                  <a:schemeClr val="tx1"/>
                </a:solidFill>
                <a:effectLst/>
                <a:latin typeface="+mn-lt"/>
                <a:ea typeface="+mn-ea"/>
                <a:cs typeface="+mn-cs"/>
              </a:rPr>
              <a:t> highway overpass.</a:t>
            </a:r>
            <a:endParaRPr lang="ru-RU" sz="1600" dirty="0" smtClean="0">
              <a:effectLst/>
            </a:endParaRPr>
          </a:p>
          <a:p>
            <a:r>
              <a:rPr lang="en-US" sz="1900" kern="1200" dirty="0" smtClean="0">
                <a:solidFill>
                  <a:schemeClr val="tx1"/>
                </a:solidFill>
                <a:effectLst/>
                <a:latin typeface="+mn-lt"/>
                <a:ea typeface="+mn-ea"/>
                <a:cs typeface="+mn-cs"/>
              </a:rPr>
              <a:t>The following facilities are at the construction phase:</a:t>
            </a:r>
            <a:endParaRPr lang="ru-RU" sz="1600" dirty="0" smtClean="0">
              <a:effectLst/>
            </a:endParaRPr>
          </a:p>
          <a:p>
            <a:r>
              <a:rPr lang="en-US" sz="1900" kern="1200" dirty="0" smtClean="0">
                <a:solidFill>
                  <a:schemeClr val="tx1"/>
                </a:solidFill>
                <a:effectLst/>
                <a:latin typeface="+mn-lt"/>
                <a:ea typeface="+mn-ea"/>
                <a:cs typeface="+mn-cs"/>
              </a:rPr>
              <a:t>-TIH</a:t>
            </a:r>
            <a:endParaRPr lang="ru-RU" sz="1600" dirty="0" smtClean="0">
              <a:effectLst/>
            </a:endParaRPr>
          </a:p>
          <a:p>
            <a:r>
              <a:rPr lang="en-US" sz="1900" kern="1200" dirty="0" smtClean="0">
                <a:solidFill>
                  <a:schemeClr val="tx1"/>
                </a:solidFill>
                <a:effectLst/>
                <a:latin typeface="+mn-lt"/>
                <a:ea typeface="+mn-ea"/>
                <a:cs typeface="+mn-cs"/>
              </a:rPr>
              <a:t>-The International network hotel;</a:t>
            </a:r>
            <a:endParaRPr lang="ru-RU" sz="1600" dirty="0" smtClean="0">
              <a:effectLst/>
            </a:endParaRPr>
          </a:p>
          <a:p>
            <a:r>
              <a:rPr lang="en-US" sz="1900" kern="1200" dirty="0" smtClean="0">
                <a:solidFill>
                  <a:schemeClr val="tx1"/>
                </a:solidFill>
                <a:effectLst/>
                <a:latin typeface="+mn-lt"/>
                <a:ea typeface="+mn-ea"/>
                <a:cs typeface="+mn-cs"/>
              </a:rPr>
              <a:t>-residential complex;</a:t>
            </a:r>
            <a:endParaRPr lang="ru-RU" sz="1600" dirty="0" smtClean="0">
              <a:effectLst/>
            </a:endParaRPr>
          </a:p>
          <a:p>
            <a:r>
              <a:rPr lang="en-US" sz="1900" kern="1200" dirty="0" smtClean="0">
                <a:solidFill>
                  <a:schemeClr val="tx1"/>
                </a:solidFill>
                <a:effectLst/>
                <a:latin typeface="+mn-lt"/>
                <a:ea typeface="+mn-ea"/>
                <a:cs typeface="+mn-cs"/>
              </a:rPr>
              <a:t>-business park;</a:t>
            </a:r>
            <a:endParaRPr lang="ru-RU" sz="1600" dirty="0" smtClean="0">
              <a:effectLst/>
            </a:endParaRPr>
          </a:p>
          <a:p>
            <a:r>
              <a:rPr lang="en-US" sz="1900" kern="1200" dirty="0" smtClean="0">
                <a:solidFill>
                  <a:schemeClr val="tx1"/>
                </a:solidFill>
                <a:effectLst/>
                <a:latin typeface="+mn-lt"/>
                <a:ea typeface="+mn-ea"/>
                <a:cs typeface="+mn-cs"/>
              </a:rPr>
              <a:t>-sports facilities.</a:t>
            </a:r>
            <a:endParaRPr lang="ru-RU" dirty="0"/>
          </a:p>
        </p:txBody>
      </p:sp>
      <p:sp>
        <p:nvSpPr>
          <p:cNvPr id="4" name="Номер слайда 3"/>
          <p:cNvSpPr>
            <a:spLocks noGrp="1"/>
          </p:cNvSpPr>
          <p:nvPr>
            <p:ph type="sldNum" sz="quarter" idx="10"/>
          </p:nvPr>
        </p:nvSpPr>
        <p:spPr/>
        <p:txBody>
          <a:bodyPr/>
          <a:lstStyle/>
          <a:p>
            <a:pPr>
              <a:defRPr/>
            </a:pPr>
            <a:fld id="{6E4327BB-68D3-4E6D-B1F0-E63999622F35}" type="slidenum">
              <a:rPr lang="ru-RU" smtClean="0"/>
              <a:pPr>
                <a:defRPr/>
              </a:pPr>
              <a:t>15</a:t>
            </a:fld>
            <a:endParaRPr lang="ru-RU"/>
          </a:p>
        </p:txBody>
      </p:sp>
    </p:spTree>
    <p:extLst>
      <p:ext uri="{BB962C8B-B14F-4D97-AF65-F5344CB8AC3E}">
        <p14:creationId xmlns:p14="http://schemas.microsoft.com/office/powerpoint/2010/main" val="66583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3A5BC47-977A-498D-9819-1E572DB921C3}" type="datetimeFigureOut">
              <a:rPr lang="ru-RU" smtClean="0"/>
              <a:t>13.09.2017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9496C60-89E6-4710-B97D-5206D0147C5A}" type="slidenum">
              <a:rPr lang="ru-RU" smtClean="0"/>
              <a:t>‹#›</a:t>
            </a:fld>
            <a:endParaRPr lang="ru-RU"/>
          </a:p>
        </p:txBody>
      </p:sp>
    </p:spTree>
    <p:extLst>
      <p:ext uri="{BB962C8B-B14F-4D97-AF65-F5344CB8AC3E}">
        <p14:creationId xmlns:p14="http://schemas.microsoft.com/office/powerpoint/2010/main" val="2385129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Два объекта">
    <p:spTree>
      <p:nvGrpSpPr>
        <p:cNvPr id="1" name=""/>
        <p:cNvGrpSpPr/>
        <p:nvPr/>
      </p:nvGrpSpPr>
      <p:grpSpPr>
        <a:xfrm>
          <a:off x="0" y="0"/>
          <a:ext cx="0" cy="0"/>
          <a:chOff x="0" y="0"/>
          <a:chExt cx="0" cy="0"/>
        </a:xfrm>
      </p:grpSpPr>
      <p:sp>
        <p:nvSpPr>
          <p:cNvPr id="3" name="Объект 2"/>
          <p:cNvSpPr>
            <a:spLocks noGrp="1"/>
          </p:cNvSpPr>
          <p:nvPr>
            <p:ph sz="half" idx="1"/>
          </p:nvPr>
        </p:nvSpPr>
        <p:spPr>
          <a:xfrm>
            <a:off x="262467" y="1825625"/>
            <a:ext cx="3680884"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Объект 3"/>
          <p:cNvSpPr>
            <a:spLocks noGrp="1"/>
          </p:cNvSpPr>
          <p:nvPr>
            <p:ph sz="half" idx="2"/>
          </p:nvPr>
        </p:nvSpPr>
        <p:spPr>
          <a:xfrm>
            <a:off x="4089400" y="1825625"/>
            <a:ext cx="3673475"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p>
            <a:fld id="{53A5BC47-977A-498D-9819-1E572DB921C3}" type="datetimeFigureOut">
              <a:rPr lang="ru-RU" smtClean="0"/>
              <a:t>13.09.2017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496C60-89E6-4710-B97D-5206D0147C5A}" type="slidenum">
              <a:rPr lang="ru-RU" smtClean="0"/>
              <a:t>‹#›</a:t>
            </a:fld>
            <a:endParaRPr lang="ru-RU"/>
          </a:p>
        </p:txBody>
      </p:sp>
      <p:sp>
        <p:nvSpPr>
          <p:cNvPr id="13" name="Объект 3"/>
          <p:cNvSpPr>
            <a:spLocks noGrp="1"/>
          </p:cNvSpPr>
          <p:nvPr>
            <p:ph sz="half" idx="13"/>
          </p:nvPr>
        </p:nvSpPr>
        <p:spPr>
          <a:xfrm>
            <a:off x="7912100" y="1825625"/>
            <a:ext cx="3914775"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0" name="Заголовок 1"/>
          <p:cNvSpPr>
            <a:spLocks noGrp="1"/>
          </p:cNvSpPr>
          <p:nvPr>
            <p:ph type="title" hasCustomPrompt="1"/>
          </p:nvPr>
        </p:nvSpPr>
        <p:spPr>
          <a:xfrm>
            <a:off x="262467" y="280456"/>
            <a:ext cx="11558057" cy="448206"/>
          </a:xfrm>
        </p:spPr>
        <p:txBody>
          <a:bodyPr/>
          <a:lstStyle/>
          <a:p>
            <a:r>
              <a:rPr lang="ru-RU" dirty="0" smtClean="0"/>
              <a:t>ОБРАЗЕЦ ЗАГОЛОВКА</a:t>
            </a:r>
            <a:endParaRPr lang="ru-RU" dirty="0"/>
          </a:p>
        </p:txBody>
      </p:sp>
      <p:cxnSp>
        <p:nvCxnSpPr>
          <p:cNvPr id="14" name="Прямая соединительная линия 13"/>
          <p:cNvCxnSpPr/>
          <p:nvPr userDrawn="1"/>
        </p:nvCxnSpPr>
        <p:spPr>
          <a:xfrm>
            <a:off x="371475" y="1268418"/>
            <a:ext cx="11449050" cy="0"/>
          </a:xfrm>
          <a:prstGeom prst="line">
            <a:avLst/>
          </a:prstGeom>
          <a:ln>
            <a:solidFill>
              <a:srgbClr val="31859C"/>
            </a:solidFill>
          </a:ln>
        </p:spPr>
        <p:style>
          <a:lnRef idx="2">
            <a:schemeClr val="accent1"/>
          </a:lnRef>
          <a:fillRef idx="0">
            <a:schemeClr val="accent1"/>
          </a:fillRef>
          <a:effectRef idx="1">
            <a:schemeClr val="accent1"/>
          </a:effectRef>
          <a:fontRef idx="minor">
            <a:schemeClr val="tx1"/>
          </a:fontRef>
        </p:style>
      </p:cxnSp>
      <p:sp>
        <p:nvSpPr>
          <p:cNvPr id="15" name="Текст 10"/>
          <p:cNvSpPr>
            <a:spLocks noGrp="1"/>
          </p:cNvSpPr>
          <p:nvPr>
            <p:ph type="body" sz="quarter" idx="14" hasCustomPrompt="1"/>
          </p:nvPr>
        </p:nvSpPr>
        <p:spPr>
          <a:xfrm>
            <a:off x="262467" y="804865"/>
            <a:ext cx="11460162" cy="387350"/>
          </a:xfrm>
        </p:spPr>
        <p:txBody>
          <a:bodyPr>
            <a:noAutofit/>
          </a:bodyPr>
          <a:lstStyle>
            <a:lvl1pPr>
              <a:defRPr sz="2400" b="0">
                <a:solidFill>
                  <a:srgbClr val="00B050"/>
                </a:solidFill>
                <a:latin typeface="Arial" panose="020B0604020202020204" pitchFamily="34" charset="0"/>
                <a:cs typeface="Arial" panose="020B0604020202020204" pitchFamily="34" charset="0"/>
              </a:defRPr>
            </a:lvl1pPr>
          </a:lstStyle>
          <a:p>
            <a:pPr lvl="0"/>
            <a:r>
              <a:rPr lang="ru-RU" dirty="0" smtClean="0"/>
              <a:t>ОБРАЗЕЦ ТЕКСТА</a:t>
            </a:r>
            <a:endParaRPr lang="ru-RU" dirty="0"/>
          </a:p>
        </p:txBody>
      </p:sp>
    </p:spTree>
    <p:extLst>
      <p:ext uri="{BB962C8B-B14F-4D97-AF65-F5344CB8AC3E}">
        <p14:creationId xmlns:p14="http://schemas.microsoft.com/office/powerpoint/2010/main" val="16029472"/>
      </p:ext>
    </p:extLst>
  </p:cSld>
  <p:clrMapOvr>
    <a:masterClrMapping/>
  </p:clrMapOvr>
  <p:extLst mod="1">
    <p:ext uri="{DCECCB84-F9BA-43D5-87BE-67443E8EF086}">
      <p15:sldGuideLst xmlns="" xmlns:p15="http://schemas.microsoft.com/office/powerpoint/2012/main">
        <p15:guide id="1" pos="3840">
          <p15:clr>
            <a:srgbClr val="FBAE40"/>
          </p15:clr>
        </p15:guide>
        <p15:guide id="2" pos="2638">
          <p15:clr>
            <a:srgbClr val="FBAE40"/>
          </p15:clr>
        </p15:guide>
        <p15:guide id="3" pos="504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Два объекта">
    <p:spTree>
      <p:nvGrpSpPr>
        <p:cNvPr id="1" name=""/>
        <p:cNvGrpSpPr/>
        <p:nvPr/>
      </p:nvGrpSpPr>
      <p:grpSpPr>
        <a:xfrm>
          <a:off x="0" y="0"/>
          <a:ext cx="0" cy="0"/>
          <a:chOff x="0" y="0"/>
          <a:chExt cx="0" cy="0"/>
        </a:xfrm>
      </p:grpSpPr>
      <p:sp>
        <p:nvSpPr>
          <p:cNvPr id="3" name="Объект 2"/>
          <p:cNvSpPr>
            <a:spLocks noGrp="1"/>
          </p:cNvSpPr>
          <p:nvPr>
            <p:ph sz="half" idx="1"/>
          </p:nvPr>
        </p:nvSpPr>
        <p:spPr>
          <a:xfrm>
            <a:off x="262467" y="1825625"/>
            <a:ext cx="3680884"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Объект 3"/>
          <p:cNvSpPr>
            <a:spLocks noGrp="1"/>
          </p:cNvSpPr>
          <p:nvPr>
            <p:ph sz="half" idx="2"/>
          </p:nvPr>
        </p:nvSpPr>
        <p:spPr>
          <a:xfrm>
            <a:off x="4089400" y="1825625"/>
            <a:ext cx="3673475"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p>
            <a:fld id="{53A5BC47-977A-498D-9819-1E572DB921C3}" type="datetimeFigureOut">
              <a:rPr lang="ru-RU" smtClean="0"/>
              <a:t>13.09.2017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496C60-89E6-4710-B97D-5206D0147C5A}" type="slidenum">
              <a:rPr lang="ru-RU" smtClean="0"/>
              <a:t>‹#›</a:t>
            </a:fld>
            <a:endParaRPr lang="ru-RU"/>
          </a:p>
        </p:txBody>
      </p:sp>
      <p:sp>
        <p:nvSpPr>
          <p:cNvPr id="13" name="Объект 3"/>
          <p:cNvSpPr>
            <a:spLocks noGrp="1"/>
          </p:cNvSpPr>
          <p:nvPr>
            <p:ph sz="half" idx="13"/>
          </p:nvPr>
        </p:nvSpPr>
        <p:spPr>
          <a:xfrm>
            <a:off x="7912100" y="1825625"/>
            <a:ext cx="3914775"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Заголовок 1"/>
          <p:cNvSpPr>
            <a:spLocks noGrp="1"/>
          </p:cNvSpPr>
          <p:nvPr>
            <p:ph type="title" hasCustomPrompt="1"/>
          </p:nvPr>
        </p:nvSpPr>
        <p:spPr>
          <a:xfrm>
            <a:off x="262467" y="280455"/>
            <a:ext cx="11558057" cy="935569"/>
          </a:xfrm>
        </p:spPr>
        <p:txBody>
          <a:bodyPr/>
          <a:lstStyle/>
          <a:p>
            <a:r>
              <a:rPr lang="ru-RU" dirty="0" smtClean="0"/>
              <a:t>ОБРАЗЕЦ ЗАГОЛОВКА</a:t>
            </a:r>
            <a:endParaRPr lang="ru-RU" dirty="0"/>
          </a:p>
        </p:txBody>
      </p:sp>
      <p:cxnSp>
        <p:nvCxnSpPr>
          <p:cNvPr id="11" name="Прямая соединительная линия 10"/>
          <p:cNvCxnSpPr/>
          <p:nvPr userDrawn="1"/>
        </p:nvCxnSpPr>
        <p:spPr>
          <a:xfrm>
            <a:off x="371475" y="1618460"/>
            <a:ext cx="11449050" cy="0"/>
          </a:xfrm>
          <a:prstGeom prst="line">
            <a:avLst/>
          </a:prstGeom>
          <a:ln>
            <a:solidFill>
              <a:srgbClr val="31859C"/>
            </a:solidFill>
          </a:ln>
        </p:spPr>
        <p:style>
          <a:lnRef idx="2">
            <a:schemeClr val="accent1"/>
          </a:lnRef>
          <a:fillRef idx="0">
            <a:schemeClr val="accent1"/>
          </a:fillRef>
          <a:effectRef idx="1">
            <a:schemeClr val="accent1"/>
          </a:effectRef>
          <a:fontRef idx="minor">
            <a:schemeClr val="tx1"/>
          </a:fontRef>
        </p:style>
      </p:cxnSp>
      <p:sp>
        <p:nvSpPr>
          <p:cNvPr id="12" name="Текст 10"/>
          <p:cNvSpPr>
            <a:spLocks noGrp="1"/>
          </p:cNvSpPr>
          <p:nvPr>
            <p:ph type="body" sz="quarter" idx="14" hasCustomPrompt="1"/>
          </p:nvPr>
        </p:nvSpPr>
        <p:spPr>
          <a:xfrm>
            <a:off x="262467" y="1154907"/>
            <a:ext cx="11460162" cy="387350"/>
          </a:xfrm>
        </p:spPr>
        <p:txBody>
          <a:bodyPr>
            <a:noAutofit/>
          </a:bodyPr>
          <a:lstStyle>
            <a:lvl1pPr>
              <a:defRPr sz="2400" b="0">
                <a:solidFill>
                  <a:srgbClr val="00B050"/>
                </a:solidFill>
                <a:latin typeface="Arial" panose="020B0604020202020204" pitchFamily="34" charset="0"/>
                <a:cs typeface="Arial" panose="020B0604020202020204" pitchFamily="34" charset="0"/>
              </a:defRPr>
            </a:lvl1pPr>
          </a:lstStyle>
          <a:p>
            <a:pPr lvl="0"/>
            <a:r>
              <a:rPr lang="ru-RU" dirty="0" smtClean="0"/>
              <a:t>ОБРАЗЕЦ ТЕКСТА</a:t>
            </a:r>
            <a:endParaRPr lang="ru-RU" dirty="0"/>
          </a:p>
        </p:txBody>
      </p:sp>
    </p:spTree>
    <p:extLst>
      <p:ext uri="{BB962C8B-B14F-4D97-AF65-F5344CB8AC3E}">
        <p14:creationId xmlns:p14="http://schemas.microsoft.com/office/powerpoint/2010/main" val="640210762"/>
      </p:ext>
    </p:extLst>
  </p:cSld>
  <p:clrMapOvr>
    <a:masterClrMapping/>
  </p:clrMapOvr>
  <p:extLst mod="1">
    <p:ext uri="{DCECCB84-F9BA-43D5-87BE-67443E8EF086}">
      <p15:sldGuideLst xmlns="" xmlns:p15="http://schemas.microsoft.com/office/powerpoint/2012/main">
        <p15:guide id="1" pos="3840">
          <p15:clr>
            <a:srgbClr val="FBAE40"/>
          </p15:clr>
        </p15:guide>
        <p15:guide id="2" pos="2638">
          <p15:clr>
            <a:srgbClr val="FBAE40"/>
          </p15:clr>
        </p15:guide>
        <p15:guide id="3" pos="504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3A5BC47-977A-498D-9819-1E572DB921C3}" type="datetimeFigureOut">
              <a:rPr lang="ru-RU" smtClean="0"/>
              <a:t>13.09.2017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9496C60-89E6-4710-B97D-5206D0147C5A}" type="slidenum">
              <a:rPr lang="ru-RU" smtClean="0"/>
              <a:t>‹#›</a:t>
            </a:fld>
            <a:endParaRPr lang="ru-RU"/>
          </a:p>
        </p:txBody>
      </p:sp>
    </p:spTree>
    <p:extLst>
      <p:ext uri="{BB962C8B-B14F-4D97-AF65-F5344CB8AC3E}">
        <p14:creationId xmlns:p14="http://schemas.microsoft.com/office/powerpoint/2010/main" val="15846050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Титульный слайд">
    <p:spTree>
      <p:nvGrpSpPr>
        <p:cNvPr id="1" name=""/>
        <p:cNvGrpSpPr/>
        <p:nvPr/>
      </p:nvGrpSpPr>
      <p:grpSpPr>
        <a:xfrm>
          <a:off x="0" y="0"/>
          <a:ext cx="0" cy="0"/>
          <a:chOff x="0" y="0"/>
          <a:chExt cx="0" cy="0"/>
        </a:xfrm>
      </p:grpSpPr>
      <p:sp>
        <p:nvSpPr>
          <p:cNvPr id="2" name="Заголовок 1"/>
          <p:cNvSpPr txBox="1">
            <a:spLocks/>
          </p:cNvSpPr>
          <p:nvPr/>
        </p:nvSpPr>
        <p:spPr>
          <a:xfrm>
            <a:off x="2108201" y="622300"/>
            <a:ext cx="9474200" cy="615950"/>
          </a:xfrm>
          <a:prstGeom prst="rect">
            <a:avLst/>
          </a:prstGeom>
        </p:spPr>
        <p:txBody>
          <a:bodyPr lIns="0" tIns="0" rIns="0" bIns="0" anchor="b"/>
          <a:lstStyle>
            <a:lvl1pPr algn="l" defTabSz="457200" rtl="0" eaLnBrk="1" latinLnBrk="0" hangingPunct="1">
              <a:lnSpc>
                <a:spcPct val="90000"/>
              </a:lnSpc>
              <a:spcBef>
                <a:spcPct val="0"/>
              </a:spcBef>
              <a:buNone/>
              <a:defRPr sz="2400" kern="1200" baseline="0">
                <a:solidFill>
                  <a:schemeClr val="bg1"/>
                </a:solidFill>
                <a:latin typeface="Verdana"/>
                <a:ea typeface="+mj-ea"/>
                <a:cs typeface="Verdana"/>
              </a:defRPr>
            </a:lvl1pPr>
          </a:lstStyle>
          <a:p>
            <a:pPr fontAlgn="auto">
              <a:spcAft>
                <a:spcPts val="0"/>
              </a:spcAft>
              <a:defRPr/>
            </a:pPr>
            <a:endParaRPr kumimoji="0" lang="ru-RU" sz="1539" dirty="0"/>
          </a:p>
        </p:txBody>
      </p:sp>
      <p:sp>
        <p:nvSpPr>
          <p:cNvPr id="5" name="Номер слайда 5"/>
          <p:cNvSpPr>
            <a:spLocks noGrp="1"/>
          </p:cNvSpPr>
          <p:nvPr>
            <p:ph type="sldNum" sz="quarter" idx="10"/>
          </p:nvPr>
        </p:nvSpPr>
        <p:spPr/>
        <p:txBody>
          <a:bodyPr/>
          <a:lstStyle>
            <a:lvl1pPr algn="r">
              <a:defRPr sz="2566" b="0" i="0" dirty="0" smtClean="0">
                <a:solidFill>
                  <a:schemeClr val="tx1">
                    <a:tint val="75000"/>
                  </a:schemeClr>
                </a:solidFill>
                <a:latin typeface="Verdana"/>
              </a:defRPr>
            </a:lvl1pPr>
          </a:lstStyle>
          <a:p>
            <a:pPr>
              <a:defRPr/>
            </a:pPr>
            <a:r>
              <a:rPr lang="en-US" dirty="0" smtClean="0"/>
              <a:t>2015</a:t>
            </a:r>
            <a:endParaRPr lang="ru-RU" dirty="0"/>
          </a:p>
        </p:txBody>
      </p:sp>
    </p:spTree>
    <p:extLst>
      <p:ext uri="{BB962C8B-B14F-4D97-AF65-F5344CB8AC3E}">
        <p14:creationId xmlns:p14="http://schemas.microsoft.com/office/powerpoint/2010/main" val="911047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3A5BC47-977A-498D-9819-1E572DB921C3}" type="datetimeFigureOut">
              <a:rPr lang="ru-RU" smtClean="0"/>
              <a:t>13.09.2017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9496C60-89E6-4710-B97D-5206D0147C5A}" type="slidenum">
              <a:rPr lang="ru-RU" smtClean="0"/>
              <a:t>‹#›</a:t>
            </a:fld>
            <a:endParaRPr lang="ru-RU"/>
          </a:p>
        </p:txBody>
      </p:sp>
      <p:cxnSp>
        <p:nvCxnSpPr>
          <p:cNvPr id="7" name="Прямая соединительная линия 6"/>
          <p:cNvCxnSpPr/>
          <p:nvPr userDrawn="1"/>
        </p:nvCxnSpPr>
        <p:spPr>
          <a:xfrm>
            <a:off x="371475" y="879210"/>
            <a:ext cx="11449050" cy="0"/>
          </a:xfrm>
          <a:prstGeom prst="line">
            <a:avLst/>
          </a:prstGeom>
          <a:ln>
            <a:solidFill>
              <a:srgbClr val="31859C"/>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7919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262467" y="280456"/>
            <a:ext cx="11558057" cy="448206"/>
          </a:xfrm>
        </p:spPr>
        <p:txBody>
          <a:bodyPr/>
          <a:lstStyle/>
          <a:p>
            <a:r>
              <a:rPr lang="ru-RU" dirty="0" smtClean="0"/>
              <a:t>ОБРАЗЕЦ ЗАГОЛОВКА</a:t>
            </a:r>
            <a:endParaRPr lang="ru-RU" dirty="0"/>
          </a:p>
        </p:txBody>
      </p:sp>
      <p:sp>
        <p:nvSpPr>
          <p:cNvPr id="3" name="Объект 2"/>
          <p:cNvSpPr>
            <a:spLocks noGrp="1"/>
          </p:cNvSpPr>
          <p:nvPr>
            <p:ph idx="1"/>
          </p:nvPr>
        </p:nvSpPr>
        <p:spPr>
          <a:xfrm>
            <a:off x="359999" y="1608665"/>
            <a:ext cx="11460525" cy="4568297"/>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10"/>
          </p:nvPr>
        </p:nvSpPr>
        <p:spPr/>
        <p:txBody>
          <a:bodyPr/>
          <a:lstStyle/>
          <a:p>
            <a:fld id="{53A5BC47-977A-498D-9819-1E572DB921C3}" type="datetimeFigureOut">
              <a:rPr lang="ru-RU" smtClean="0"/>
              <a:t>13.09.2017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9496C60-89E6-4710-B97D-5206D0147C5A}" type="slidenum">
              <a:rPr lang="ru-RU" smtClean="0"/>
              <a:t>‹#›</a:t>
            </a:fld>
            <a:endParaRPr lang="ru-RU"/>
          </a:p>
        </p:txBody>
      </p:sp>
      <p:cxnSp>
        <p:nvCxnSpPr>
          <p:cNvPr id="8" name="Прямая соединительная линия 7"/>
          <p:cNvCxnSpPr/>
          <p:nvPr userDrawn="1"/>
        </p:nvCxnSpPr>
        <p:spPr>
          <a:xfrm>
            <a:off x="371475" y="1268418"/>
            <a:ext cx="11449050" cy="0"/>
          </a:xfrm>
          <a:prstGeom prst="line">
            <a:avLst/>
          </a:prstGeom>
          <a:ln>
            <a:solidFill>
              <a:srgbClr val="31859C"/>
            </a:solidFill>
          </a:ln>
        </p:spPr>
        <p:style>
          <a:lnRef idx="2">
            <a:schemeClr val="accent1"/>
          </a:lnRef>
          <a:fillRef idx="0">
            <a:schemeClr val="accent1"/>
          </a:fillRef>
          <a:effectRef idx="1">
            <a:schemeClr val="accent1"/>
          </a:effectRef>
          <a:fontRef idx="minor">
            <a:schemeClr val="tx1"/>
          </a:fontRef>
        </p:style>
      </p:cxnSp>
      <p:sp>
        <p:nvSpPr>
          <p:cNvPr id="11" name="Текст 10"/>
          <p:cNvSpPr>
            <a:spLocks noGrp="1"/>
          </p:cNvSpPr>
          <p:nvPr>
            <p:ph type="body" sz="quarter" idx="13" hasCustomPrompt="1"/>
          </p:nvPr>
        </p:nvSpPr>
        <p:spPr>
          <a:xfrm>
            <a:off x="262467" y="804865"/>
            <a:ext cx="11460162" cy="387350"/>
          </a:xfrm>
        </p:spPr>
        <p:txBody>
          <a:bodyPr>
            <a:noAutofit/>
          </a:bodyPr>
          <a:lstStyle>
            <a:lvl1pPr>
              <a:defRPr sz="2400" b="1" i="0">
                <a:solidFill>
                  <a:srgbClr val="00B050"/>
                </a:solidFill>
                <a:latin typeface="Arial" panose="020B0604020202020204" pitchFamily="34" charset="0"/>
                <a:cs typeface="Arial" panose="020B0604020202020204" pitchFamily="34" charset="0"/>
              </a:defRPr>
            </a:lvl1pPr>
          </a:lstStyle>
          <a:p>
            <a:pPr lvl="0"/>
            <a:r>
              <a:rPr lang="ru-RU" dirty="0" smtClean="0"/>
              <a:t>ОБРАЗЕЦ ТЕКСТА</a:t>
            </a:r>
            <a:endParaRPr lang="ru-RU" dirty="0"/>
          </a:p>
        </p:txBody>
      </p:sp>
    </p:spTree>
    <p:extLst>
      <p:ext uri="{BB962C8B-B14F-4D97-AF65-F5344CB8AC3E}">
        <p14:creationId xmlns:p14="http://schemas.microsoft.com/office/powerpoint/2010/main" val="1694193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3A5BC47-977A-498D-9819-1E572DB921C3}" type="datetimeFigureOut">
              <a:rPr lang="ru-RU" smtClean="0"/>
              <a:t>13.09.2017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9496C60-89E6-4710-B97D-5206D0147C5A}" type="slidenum">
              <a:rPr lang="ru-RU" smtClean="0"/>
              <a:t>‹#›</a:t>
            </a:fld>
            <a:endParaRPr lang="ru-RU"/>
          </a:p>
        </p:txBody>
      </p:sp>
    </p:spTree>
    <p:extLst>
      <p:ext uri="{BB962C8B-B14F-4D97-AF65-F5344CB8AC3E}">
        <p14:creationId xmlns:p14="http://schemas.microsoft.com/office/powerpoint/2010/main" val="2899535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
        <p:nvSpPr>
          <p:cNvPr id="3" name="Объект 2"/>
          <p:cNvSpPr>
            <a:spLocks noGrp="1"/>
          </p:cNvSpPr>
          <p:nvPr>
            <p:ph sz="half" idx="1"/>
          </p:nvPr>
        </p:nvSpPr>
        <p:spPr>
          <a:xfrm>
            <a:off x="262466" y="1270000"/>
            <a:ext cx="5833534" cy="4906963"/>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Объект 3"/>
          <p:cNvSpPr>
            <a:spLocks noGrp="1"/>
          </p:cNvSpPr>
          <p:nvPr>
            <p:ph sz="half" idx="2"/>
          </p:nvPr>
        </p:nvSpPr>
        <p:spPr>
          <a:xfrm>
            <a:off x="6016096" y="1270000"/>
            <a:ext cx="6004146" cy="4906963"/>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p>
            <a:fld id="{53A5BC47-977A-498D-9819-1E572DB921C3}" type="datetimeFigureOut">
              <a:rPr lang="ru-RU" smtClean="0"/>
              <a:t>13.09.2017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496C60-89E6-4710-B97D-5206D0147C5A}" type="slidenum">
              <a:rPr lang="ru-RU" smtClean="0"/>
              <a:t>‹#›</a:t>
            </a:fld>
            <a:endParaRPr lang="ru-RU"/>
          </a:p>
        </p:txBody>
      </p:sp>
      <p:sp>
        <p:nvSpPr>
          <p:cNvPr id="9" name="Заголовок 1"/>
          <p:cNvSpPr>
            <a:spLocks noGrp="1"/>
          </p:cNvSpPr>
          <p:nvPr>
            <p:ph type="title" hasCustomPrompt="1"/>
          </p:nvPr>
        </p:nvSpPr>
        <p:spPr>
          <a:xfrm>
            <a:off x="262467" y="280455"/>
            <a:ext cx="11558057" cy="935569"/>
          </a:xfrm>
        </p:spPr>
        <p:txBody>
          <a:bodyPr/>
          <a:lstStyle/>
          <a:p>
            <a:r>
              <a:rPr lang="ru-RU" dirty="0" smtClean="0"/>
              <a:t>ОБРАЗЕЦ ЗАГОЛОВКА</a:t>
            </a:r>
            <a:endParaRPr lang="ru-RU" dirty="0"/>
          </a:p>
        </p:txBody>
      </p:sp>
      <p:cxnSp>
        <p:nvCxnSpPr>
          <p:cNvPr id="10" name="Прямая соединительная линия 9"/>
          <p:cNvCxnSpPr/>
          <p:nvPr userDrawn="1"/>
        </p:nvCxnSpPr>
        <p:spPr>
          <a:xfrm>
            <a:off x="371475" y="1209409"/>
            <a:ext cx="11449050" cy="0"/>
          </a:xfrm>
          <a:prstGeom prst="line">
            <a:avLst/>
          </a:prstGeom>
          <a:ln>
            <a:solidFill>
              <a:srgbClr val="31859C"/>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41338353"/>
      </p:ext>
    </p:extLst>
  </p:cSld>
  <p:clrMapOvr>
    <a:masterClrMapping/>
  </p:clrMapOvr>
  <p:extLst mod="1">
    <p:ext uri="{DCECCB84-F9BA-43D5-87BE-67443E8EF086}">
      <p15:sldGuideLst xmlns="" xmlns:p15="http://schemas.microsoft.com/office/powerpoint/2012/main">
        <p15:guide id="1"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6_Два объект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smtClean="0"/>
              <a:t>ОБРАЗЕЦ ЗАГОЛОВКА</a:t>
            </a:r>
            <a:endParaRPr lang="ru-RU" dirty="0"/>
          </a:p>
        </p:txBody>
      </p:sp>
      <p:sp>
        <p:nvSpPr>
          <p:cNvPr id="3" name="Объект 2"/>
          <p:cNvSpPr>
            <a:spLocks noGrp="1"/>
          </p:cNvSpPr>
          <p:nvPr>
            <p:ph sz="half" idx="1"/>
          </p:nvPr>
        </p:nvSpPr>
        <p:spPr>
          <a:xfrm>
            <a:off x="262466" y="1270000"/>
            <a:ext cx="5833534" cy="4906963"/>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Объект 3"/>
          <p:cNvSpPr>
            <a:spLocks noGrp="1"/>
          </p:cNvSpPr>
          <p:nvPr>
            <p:ph sz="half" idx="2"/>
          </p:nvPr>
        </p:nvSpPr>
        <p:spPr>
          <a:xfrm>
            <a:off x="6016096" y="1270000"/>
            <a:ext cx="6004146" cy="4906963"/>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p>
            <a:fld id="{53A5BC47-977A-498D-9819-1E572DB921C3}" type="datetimeFigureOut">
              <a:rPr lang="ru-RU" smtClean="0"/>
              <a:t>13.09.2017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496C60-89E6-4710-B97D-5206D0147C5A}" type="slidenum">
              <a:rPr lang="ru-RU" smtClean="0"/>
              <a:t>‹#›</a:t>
            </a:fld>
            <a:endParaRPr lang="ru-RU"/>
          </a:p>
        </p:txBody>
      </p:sp>
      <p:cxnSp>
        <p:nvCxnSpPr>
          <p:cNvPr id="8" name="Прямая соединительная линия 7"/>
          <p:cNvCxnSpPr/>
          <p:nvPr userDrawn="1"/>
        </p:nvCxnSpPr>
        <p:spPr>
          <a:xfrm>
            <a:off x="371475" y="879210"/>
            <a:ext cx="11449050" cy="0"/>
          </a:xfrm>
          <a:prstGeom prst="line">
            <a:avLst/>
          </a:prstGeom>
          <a:ln>
            <a:solidFill>
              <a:srgbClr val="31859C"/>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59969376"/>
      </p:ext>
    </p:extLst>
  </p:cSld>
  <p:clrMapOvr>
    <a:masterClrMapping/>
  </p:clrMapOvr>
  <p:extLst mod="1">
    <p:ext uri="{DCECCB84-F9BA-43D5-87BE-67443E8EF086}">
      <p15:sldGuideLst xmlns="" xmlns:p15="http://schemas.microsoft.com/office/powerpoint/2012/main">
        <p15:guide id="1"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Два объекта">
    <p:spTree>
      <p:nvGrpSpPr>
        <p:cNvPr id="1" name=""/>
        <p:cNvGrpSpPr/>
        <p:nvPr/>
      </p:nvGrpSpPr>
      <p:grpSpPr>
        <a:xfrm>
          <a:off x="0" y="0"/>
          <a:ext cx="0" cy="0"/>
          <a:chOff x="0" y="0"/>
          <a:chExt cx="0" cy="0"/>
        </a:xfrm>
      </p:grpSpPr>
      <p:sp>
        <p:nvSpPr>
          <p:cNvPr id="3" name="Объект 2"/>
          <p:cNvSpPr>
            <a:spLocks noGrp="1"/>
          </p:cNvSpPr>
          <p:nvPr>
            <p:ph sz="half" idx="1"/>
          </p:nvPr>
        </p:nvSpPr>
        <p:spPr>
          <a:xfrm>
            <a:off x="262467" y="1825625"/>
            <a:ext cx="5554134"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Объект 3"/>
          <p:cNvSpPr>
            <a:spLocks noGrp="1"/>
          </p:cNvSpPr>
          <p:nvPr>
            <p:ph sz="half" idx="2"/>
          </p:nvPr>
        </p:nvSpPr>
        <p:spPr>
          <a:xfrm>
            <a:off x="6016096" y="1825625"/>
            <a:ext cx="5804428"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p>
            <a:fld id="{53A5BC47-977A-498D-9819-1E572DB921C3}" type="datetimeFigureOut">
              <a:rPr lang="ru-RU" smtClean="0"/>
              <a:t>13.09.2017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496C60-89E6-4710-B97D-5206D0147C5A}" type="slidenum">
              <a:rPr lang="ru-RU" smtClean="0"/>
              <a:t>‹#›</a:t>
            </a:fld>
            <a:endParaRPr lang="ru-RU"/>
          </a:p>
        </p:txBody>
      </p:sp>
      <p:sp>
        <p:nvSpPr>
          <p:cNvPr id="9" name="Заголовок 1"/>
          <p:cNvSpPr>
            <a:spLocks noGrp="1"/>
          </p:cNvSpPr>
          <p:nvPr>
            <p:ph type="title" hasCustomPrompt="1"/>
          </p:nvPr>
        </p:nvSpPr>
        <p:spPr>
          <a:xfrm>
            <a:off x="262467" y="280455"/>
            <a:ext cx="11558057" cy="548219"/>
          </a:xfrm>
        </p:spPr>
        <p:txBody>
          <a:bodyPr/>
          <a:lstStyle/>
          <a:p>
            <a:r>
              <a:rPr lang="ru-RU" dirty="0" smtClean="0"/>
              <a:t>ОБРАЗЕЦ ЗАГОЛОВКА</a:t>
            </a:r>
            <a:endParaRPr lang="ru-RU" dirty="0"/>
          </a:p>
        </p:txBody>
      </p:sp>
      <p:cxnSp>
        <p:nvCxnSpPr>
          <p:cNvPr id="12" name="Прямая соединительная линия 11"/>
          <p:cNvCxnSpPr/>
          <p:nvPr userDrawn="1"/>
        </p:nvCxnSpPr>
        <p:spPr>
          <a:xfrm>
            <a:off x="371475" y="1268418"/>
            <a:ext cx="11449050" cy="0"/>
          </a:xfrm>
          <a:prstGeom prst="line">
            <a:avLst/>
          </a:prstGeom>
          <a:ln>
            <a:solidFill>
              <a:srgbClr val="31859C"/>
            </a:solidFill>
          </a:ln>
        </p:spPr>
        <p:style>
          <a:lnRef idx="2">
            <a:schemeClr val="accent1"/>
          </a:lnRef>
          <a:fillRef idx="0">
            <a:schemeClr val="accent1"/>
          </a:fillRef>
          <a:effectRef idx="1">
            <a:schemeClr val="accent1"/>
          </a:effectRef>
          <a:fontRef idx="minor">
            <a:schemeClr val="tx1"/>
          </a:fontRef>
        </p:style>
      </p:cxnSp>
      <p:sp>
        <p:nvSpPr>
          <p:cNvPr id="13" name="Текст 10"/>
          <p:cNvSpPr>
            <a:spLocks noGrp="1"/>
          </p:cNvSpPr>
          <p:nvPr>
            <p:ph type="body" sz="quarter" idx="13" hasCustomPrompt="1"/>
          </p:nvPr>
        </p:nvSpPr>
        <p:spPr>
          <a:xfrm>
            <a:off x="262467" y="804865"/>
            <a:ext cx="11460162" cy="387350"/>
          </a:xfrm>
        </p:spPr>
        <p:txBody>
          <a:bodyPr>
            <a:noAutofit/>
          </a:bodyPr>
          <a:lstStyle>
            <a:lvl1pPr>
              <a:defRPr sz="2400" b="0">
                <a:solidFill>
                  <a:srgbClr val="00B050"/>
                </a:solidFill>
                <a:latin typeface="Arial" panose="020B0604020202020204" pitchFamily="34" charset="0"/>
                <a:cs typeface="Arial" panose="020B0604020202020204" pitchFamily="34" charset="0"/>
              </a:defRPr>
            </a:lvl1pPr>
          </a:lstStyle>
          <a:p>
            <a:pPr lvl="0"/>
            <a:r>
              <a:rPr lang="ru-RU" dirty="0" smtClean="0"/>
              <a:t>ОБРАЗЕЦ ТЕКСТА</a:t>
            </a:r>
            <a:endParaRPr lang="ru-RU" dirty="0"/>
          </a:p>
        </p:txBody>
      </p:sp>
    </p:spTree>
    <p:extLst>
      <p:ext uri="{BB962C8B-B14F-4D97-AF65-F5344CB8AC3E}">
        <p14:creationId xmlns:p14="http://schemas.microsoft.com/office/powerpoint/2010/main" val="2331805982"/>
      </p:ext>
    </p:extLst>
  </p:cSld>
  <p:clrMapOvr>
    <a:masterClrMapping/>
  </p:clrMapOvr>
  <p:extLst mod="1">
    <p:ext uri="{DCECCB84-F9BA-43D5-87BE-67443E8EF086}">
      <p15:sldGuideLst xmlns="" xmlns:p15="http://schemas.microsoft.com/office/powerpoint/2012/main">
        <p15:guide id="1"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Два объекта">
    <p:spTree>
      <p:nvGrpSpPr>
        <p:cNvPr id="1" name=""/>
        <p:cNvGrpSpPr/>
        <p:nvPr/>
      </p:nvGrpSpPr>
      <p:grpSpPr>
        <a:xfrm>
          <a:off x="0" y="0"/>
          <a:ext cx="0" cy="0"/>
          <a:chOff x="0" y="0"/>
          <a:chExt cx="0" cy="0"/>
        </a:xfrm>
      </p:grpSpPr>
      <p:sp>
        <p:nvSpPr>
          <p:cNvPr id="3" name="Объект 2"/>
          <p:cNvSpPr>
            <a:spLocks noGrp="1"/>
          </p:cNvSpPr>
          <p:nvPr>
            <p:ph sz="half" idx="1"/>
          </p:nvPr>
        </p:nvSpPr>
        <p:spPr>
          <a:xfrm>
            <a:off x="262467" y="1825625"/>
            <a:ext cx="5554134"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Объект 3"/>
          <p:cNvSpPr>
            <a:spLocks noGrp="1"/>
          </p:cNvSpPr>
          <p:nvPr>
            <p:ph sz="half" idx="2"/>
          </p:nvPr>
        </p:nvSpPr>
        <p:spPr>
          <a:xfrm>
            <a:off x="6016096" y="1825625"/>
            <a:ext cx="5804428"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p>
            <a:fld id="{53A5BC47-977A-498D-9819-1E572DB921C3}" type="datetimeFigureOut">
              <a:rPr lang="ru-RU" smtClean="0"/>
              <a:t>13.09.2017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496C60-89E6-4710-B97D-5206D0147C5A}" type="slidenum">
              <a:rPr lang="ru-RU" smtClean="0"/>
              <a:t>‹#›</a:t>
            </a:fld>
            <a:endParaRPr lang="ru-RU"/>
          </a:p>
        </p:txBody>
      </p:sp>
      <p:sp>
        <p:nvSpPr>
          <p:cNvPr id="9" name="Заголовок 1"/>
          <p:cNvSpPr>
            <a:spLocks noGrp="1"/>
          </p:cNvSpPr>
          <p:nvPr>
            <p:ph type="title" hasCustomPrompt="1"/>
          </p:nvPr>
        </p:nvSpPr>
        <p:spPr>
          <a:xfrm>
            <a:off x="262467" y="280455"/>
            <a:ext cx="11558057" cy="935569"/>
          </a:xfrm>
        </p:spPr>
        <p:txBody>
          <a:bodyPr/>
          <a:lstStyle/>
          <a:p>
            <a:r>
              <a:rPr lang="ru-RU" dirty="0" smtClean="0"/>
              <a:t>ОБРАЗЕЦ ЗАГОЛОВКА</a:t>
            </a:r>
            <a:endParaRPr lang="ru-RU" dirty="0"/>
          </a:p>
        </p:txBody>
      </p:sp>
      <p:cxnSp>
        <p:nvCxnSpPr>
          <p:cNvPr id="12" name="Прямая соединительная линия 11"/>
          <p:cNvCxnSpPr/>
          <p:nvPr userDrawn="1"/>
        </p:nvCxnSpPr>
        <p:spPr>
          <a:xfrm>
            <a:off x="371475" y="1618460"/>
            <a:ext cx="11449050" cy="0"/>
          </a:xfrm>
          <a:prstGeom prst="line">
            <a:avLst/>
          </a:prstGeom>
          <a:ln>
            <a:solidFill>
              <a:srgbClr val="31859C"/>
            </a:solidFill>
          </a:ln>
        </p:spPr>
        <p:style>
          <a:lnRef idx="2">
            <a:schemeClr val="accent1"/>
          </a:lnRef>
          <a:fillRef idx="0">
            <a:schemeClr val="accent1"/>
          </a:fillRef>
          <a:effectRef idx="1">
            <a:schemeClr val="accent1"/>
          </a:effectRef>
          <a:fontRef idx="minor">
            <a:schemeClr val="tx1"/>
          </a:fontRef>
        </p:style>
      </p:cxnSp>
      <p:sp>
        <p:nvSpPr>
          <p:cNvPr id="13" name="Текст 10"/>
          <p:cNvSpPr>
            <a:spLocks noGrp="1"/>
          </p:cNvSpPr>
          <p:nvPr>
            <p:ph type="body" sz="quarter" idx="13" hasCustomPrompt="1"/>
          </p:nvPr>
        </p:nvSpPr>
        <p:spPr>
          <a:xfrm>
            <a:off x="262467" y="1154907"/>
            <a:ext cx="11460162" cy="387350"/>
          </a:xfrm>
        </p:spPr>
        <p:txBody>
          <a:bodyPr>
            <a:noAutofit/>
          </a:bodyPr>
          <a:lstStyle>
            <a:lvl1pPr>
              <a:defRPr sz="2400" b="0">
                <a:solidFill>
                  <a:srgbClr val="00B050"/>
                </a:solidFill>
                <a:latin typeface="Arial" panose="020B0604020202020204" pitchFamily="34" charset="0"/>
                <a:cs typeface="Arial" panose="020B0604020202020204" pitchFamily="34" charset="0"/>
              </a:defRPr>
            </a:lvl1pPr>
          </a:lstStyle>
          <a:p>
            <a:pPr lvl="0"/>
            <a:r>
              <a:rPr lang="ru-RU" dirty="0" smtClean="0"/>
              <a:t>ОБРАЗЕЦ ТЕКСТА</a:t>
            </a:r>
            <a:endParaRPr lang="ru-RU" dirty="0"/>
          </a:p>
        </p:txBody>
      </p:sp>
    </p:spTree>
    <p:extLst>
      <p:ext uri="{BB962C8B-B14F-4D97-AF65-F5344CB8AC3E}">
        <p14:creationId xmlns:p14="http://schemas.microsoft.com/office/powerpoint/2010/main" val="1669860997"/>
      </p:ext>
    </p:extLst>
  </p:cSld>
  <p:clrMapOvr>
    <a:masterClrMapping/>
  </p:clrMapOvr>
  <p:extLst mod="1">
    <p:ext uri="{DCECCB84-F9BA-43D5-87BE-67443E8EF086}">
      <p15:sldGuideLst xmlns=""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1_Два объект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smtClean="0"/>
              <a:t>ОБРАЗЕЦ ЗАГОЛОВКА</a:t>
            </a:r>
            <a:endParaRPr lang="ru-RU" dirty="0"/>
          </a:p>
        </p:txBody>
      </p:sp>
      <p:sp>
        <p:nvSpPr>
          <p:cNvPr id="3" name="Объект 2"/>
          <p:cNvSpPr>
            <a:spLocks noGrp="1"/>
          </p:cNvSpPr>
          <p:nvPr>
            <p:ph sz="half" idx="1"/>
          </p:nvPr>
        </p:nvSpPr>
        <p:spPr>
          <a:xfrm>
            <a:off x="262467" y="1825625"/>
            <a:ext cx="3680884"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Объект 3"/>
          <p:cNvSpPr>
            <a:spLocks noGrp="1"/>
          </p:cNvSpPr>
          <p:nvPr>
            <p:ph sz="half" idx="2"/>
          </p:nvPr>
        </p:nvSpPr>
        <p:spPr>
          <a:xfrm>
            <a:off x="4089400" y="1825625"/>
            <a:ext cx="3673475"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p>
            <a:fld id="{53A5BC47-977A-498D-9819-1E572DB921C3}" type="datetimeFigureOut">
              <a:rPr lang="ru-RU" smtClean="0"/>
              <a:t>13.09.2017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9496C60-89E6-4710-B97D-5206D0147C5A}" type="slidenum">
              <a:rPr lang="ru-RU" smtClean="0"/>
              <a:t>‹#›</a:t>
            </a:fld>
            <a:endParaRPr lang="ru-RU"/>
          </a:p>
        </p:txBody>
      </p:sp>
      <p:cxnSp>
        <p:nvCxnSpPr>
          <p:cNvPr id="8" name="Прямая соединительная линия 7"/>
          <p:cNvCxnSpPr/>
          <p:nvPr userDrawn="1"/>
        </p:nvCxnSpPr>
        <p:spPr>
          <a:xfrm>
            <a:off x="371475" y="879210"/>
            <a:ext cx="11449050" cy="0"/>
          </a:xfrm>
          <a:prstGeom prst="line">
            <a:avLst/>
          </a:prstGeom>
          <a:ln>
            <a:solidFill>
              <a:srgbClr val="31859C"/>
            </a:solidFill>
          </a:ln>
        </p:spPr>
        <p:style>
          <a:lnRef idx="2">
            <a:schemeClr val="accent1"/>
          </a:lnRef>
          <a:fillRef idx="0">
            <a:schemeClr val="accent1"/>
          </a:fillRef>
          <a:effectRef idx="1">
            <a:schemeClr val="accent1"/>
          </a:effectRef>
          <a:fontRef idx="minor">
            <a:schemeClr val="tx1"/>
          </a:fontRef>
        </p:style>
      </p:cxnSp>
      <p:sp>
        <p:nvSpPr>
          <p:cNvPr id="13" name="Объект 3"/>
          <p:cNvSpPr>
            <a:spLocks noGrp="1"/>
          </p:cNvSpPr>
          <p:nvPr>
            <p:ph sz="half" idx="13"/>
          </p:nvPr>
        </p:nvSpPr>
        <p:spPr>
          <a:xfrm>
            <a:off x="7912100" y="1825625"/>
            <a:ext cx="3914775" cy="4351338"/>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extLst>
      <p:ext uri="{BB962C8B-B14F-4D97-AF65-F5344CB8AC3E}">
        <p14:creationId xmlns:p14="http://schemas.microsoft.com/office/powerpoint/2010/main" val="1834917571"/>
      </p:ext>
    </p:extLst>
  </p:cSld>
  <p:clrMapOvr>
    <a:masterClrMapping/>
  </p:clrMapOvr>
  <p:extLst mod="1">
    <p:ext uri="{DCECCB84-F9BA-43D5-87BE-67443E8EF086}">
      <p15:sldGuideLst xmlns="" xmlns:p15="http://schemas.microsoft.com/office/powerpoint/2012/main">
        <p15:guide id="1" pos="3840">
          <p15:clr>
            <a:srgbClr val="FBAE40"/>
          </p15:clr>
        </p15:guide>
        <p15:guide id="0" pos="2638" userDrawn="1">
          <p15:clr>
            <a:srgbClr val="FBAE40"/>
          </p15:clr>
        </p15:guide>
        <p15:guide id="2" pos="504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467" y="280456"/>
            <a:ext cx="11558058" cy="628820"/>
          </a:xfrm>
          <a:prstGeom prst="rect">
            <a:avLst/>
          </a:prstGeom>
        </p:spPr>
        <p:txBody>
          <a:bodyPr vert="horz" lIns="91440" tIns="45720" rIns="91440" bIns="45720" rtlCol="0" anchor="t">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359999" y="1088663"/>
            <a:ext cx="11460525" cy="5088300"/>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262467"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A5BC47-977A-498D-9819-1E572DB921C3}" type="datetimeFigureOut">
              <a:rPr lang="ru-RU" smtClean="0"/>
              <a:t>13.09.2017</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9077325"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496C60-89E6-4710-B97D-5206D0147C5A}" type="slidenum">
              <a:rPr lang="ru-RU" smtClean="0"/>
              <a:t>‹#›</a:t>
            </a:fld>
            <a:endParaRPr lang="ru-RU"/>
          </a:p>
        </p:txBody>
      </p:sp>
    </p:spTree>
    <p:extLst>
      <p:ext uri="{BB962C8B-B14F-4D97-AF65-F5344CB8AC3E}">
        <p14:creationId xmlns:p14="http://schemas.microsoft.com/office/powerpoint/2010/main" val="460493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67" r:id="rId6"/>
    <p:sldLayoutId id="2147483663" r:id="rId7"/>
    <p:sldLayoutId id="2147483665" r:id="rId8"/>
    <p:sldLayoutId id="2147483662" r:id="rId9"/>
    <p:sldLayoutId id="2147483664" r:id="rId10"/>
    <p:sldLayoutId id="2147483666" r:id="rId11"/>
    <p:sldLayoutId id="2147483655" r:id="rId12"/>
    <p:sldLayoutId id="2147483660" r:id="rId13"/>
  </p:sldLayoutIdLst>
  <p:txStyles>
    <p:titleStyle>
      <a:lvl1pPr algn="l" defTabSz="914400" rtl="0" eaLnBrk="1" latinLnBrk="0" hangingPunct="1">
        <a:lnSpc>
          <a:spcPct val="90000"/>
        </a:lnSpc>
        <a:spcBef>
          <a:spcPct val="0"/>
        </a:spcBef>
        <a:buNone/>
        <a:defRPr sz="3000" b="0" kern="1200">
          <a:solidFill>
            <a:srgbClr val="31859C"/>
          </a:solidFill>
          <a:latin typeface="Arial Black" panose="020B0A040201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2pPr>
      <a:lvl3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3pPr>
      <a:lvl4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4pPr>
      <a:lvl5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32" userDrawn="1">
          <p15:clr>
            <a:srgbClr val="F26B43"/>
          </p15:clr>
        </p15:guide>
        <p15:guide id="2" pos="234" userDrawn="1">
          <p15:clr>
            <a:srgbClr val="F26B43"/>
          </p15:clr>
        </p15:guide>
        <p15:guide id="3" orient="horz" pos="4088" userDrawn="1">
          <p15:clr>
            <a:srgbClr val="F26B43"/>
          </p15:clr>
        </p15:guide>
        <p15:guide id="4" pos="7446" userDrawn="1">
          <p15:clr>
            <a:srgbClr val="F26B43"/>
          </p15:clr>
        </p15:guide>
        <p15:guide id="5" orient="horz" pos="41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3.jp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emf"/><Relationship Id="rId1" Type="http://schemas.openxmlformats.org/officeDocument/2006/relationships/slideLayout" Target="../slideLayouts/slideLayout9.xml"/><Relationship Id="rId4" Type="http://schemas.openxmlformats.org/officeDocument/2006/relationships/image" Target="../media/image36.tiff"/></Relationships>
</file>

<file path=ppt/slides/_rels/slide12.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jpg"/><Relationship Id="rId1" Type="http://schemas.openxmlformats.org/officeDocument/2006/relationships/slideLayout" Target="../slideLayouts/slideLayout9.xml"/><Relationship Id="rId5" Type="http://schemas.openxmlformats.org/officeDocument/2006/relationships/image" Target="../media/image41.png"/><Relationship Id="rId4" Type="http://schemas.openxmlformats.org/officeDocument/2006/relationships/image" Target="../media/image40.emf"/></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4.emf"/><Relationship Id="rId2" Type="http://schemas.openxmlformats.org/officeDocument/2006/relationships/image" Target="../media/image42.jpg"/><Relationship Id="rId1" Type="http://schemas.openxmlformats.org/officeDocument/2006/relationships/slideLayout" Target="../slideLayouts/slideLayout8.xml"/><Relationship Id="rId6" Type="http://schemas.openxmlformats.org/officeDocument/2006/relationships/image" Target="../media/image43.emf"/><Relationship Id="rId5" Type="http://schemas.openxmlformats.org/officeDocument/2006/relationships/image" Target="../media/image39.emf"/><Relationship Id="rId4" Type="http://schemas.openxmlformats.org/officeDocument/2006/relationships/image" Target="../media/image40.emf"/></Relationships>
</file>

<file path=ppt/slides/_rels/slide15.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48.emf"/><Relationship Id="rId5" Type="http://schemas.openxmlformats.org/officeDocument/2006/relationships/image" Target="../media/image47.emf"/><Relationship Id="rId4" Type="http://schemas.openxmlformats.org/officeDocument/2006/relationships/image" Target="../media/image46.emf"/></Relationships>
</file>

<file path=ppt/slides/_rels/slide16.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image" Target="../media/image49.emf"/><Relationship Id="rId1" Type="http://schemas.openxmlformats.org/officeDocument/2006/relationships/slideLayout" Target="../slideLayouts/slideLayout2.xml"/><Relationship Id="rId5" Type="http://schemas.openxmlformats.org/officeDocument/2006/relationships/image" Target="../media/image52.emf"/><Relationship Id="rId4" Type="http://schemas.openxmlformats.org/officeDocument/2006/relationships/image" Target="../media/image51.emf"/></Relationships>
</file>

<file path=ppt/slides/_rels/slide17.xml.rels><?xml version="1.0" encoding="UTF-8" standalone="yes"?>
<Relationships xmlns="http://schemas.openxmlformats.org/package/2006/relationships"><Relationship Id="rId8" Type="http://schemas.openxmlformats.org/officeDocument/2006/relationships/image" Target="../media/image59.emf"/><Relationship Id="rId3" Type="http://schemas.openxmlformats.org/officeDocument/2006/relationships/image" Target="../media/image54.emf"/><Relationship Id="rId7" Type="http://schemas.openxmlformats.org/officeDocument/2006/relationships/image" Target="../media/image58.emf"/><Relationship Id="rId2" Type="http://schemas.openxmlformats.org/officeDocument/2006/relationships/image" Target="../media/image53.tiff"/><Relationship Id="rId1" Type="http://schemas.openxmlformats.org/officeDocument/2006/relationships/slideLayout" Target="../slideLayouts/slideLayout2.xml"/><Relationship Id="rId6" Type="http://schemas.openxmlformats.org/officeDocument/2006/relationships/image" Target="../media/image57.emf"/><Relationship Id="rId5" Type="http://schemas.openxmlformats.org/officeDocument/2006/relationships/image" Target="../media/image56.emf"/><Relationship Id="rId4" Type="http://schemas.openxmlformats.org/officeDocument/2006/relationships/image" Target="../media/image55.emf"/></Relationships>
</file>

<file path=ppt/slides/_rels/slide1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image" Target="../media/image13.emf"/><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6.png"/><Relationship Id="rId11" Type="http://schemas.openxmlformats.org/officeDocument/2006/relationships/image" Target="../media/image11.emf"/><Relationship Id="rId5" Type="http://schemas.openxmlformats.org/officeDocument/2006/relationships/image" Target="../media/image5.png"/><Relationship Id="rId10" Type="http://schemas.openxmlformats.org/officeDocument/2006/relationships/image" Target="../media/image10.emf"/><Relationship Id="rId4" Type="http://schemas.openxmlformats.org/officeDocument/2006/relationships/image" Target="../media/image4.png"/><Relationship Id="rId9" Type="http://schemas.openxmlformats.org/officeDocument/2006/relationships/image" Target="../media/image9.emf"/></Relationships>
</file>

<file path=ppt/slides/_rels/slide2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8" Type="http://schemas.openxmlformats.org/officeDocument/2006/relationships/image" Target="../media/image69.tiff"/><Relationship Id="rId3" Type="http://schemas.openxmlformats.org/officeDocument/2006/relationships/image" Target="../media/image64.tiff"/><Relationship Id="rId7" Type="http://schemas.openxmlformats.org/officeDocument/2006/relationships/image" Target="../media/image68.tif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7.tiff"/><Relationship Id="rId5" Type="http://schemas.openxmlformats.org/officeDocument/2006/relationships/image" Target="../media/image66.tiff"/><Relationship Id="rId10" Type="http://schemas.openxmlformats.org/officeDocument/2006/relationships/image" Target="../media/image71.tiff"/><Relationship Id="rId4" Type="http://schemas.openxmlformats.org/officeDocument/2006/relationships/image" Target="../media/image65.tiff"/><Relationship Id="rId9" Type="http://schemas.openxmlformats.org/officeDocument/2006/relationships/image" Target="../media/image70.tiff"/></Relationships>
</file>

<file path=ppt/slides/_rels/slide2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7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25.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image" Target="../media/image76.tiff"/><Relationship Id="rId1" Type="http://schemas.openxmlformats.org/officeDocument/2006/relationships/slideLayout" Target="../slideLayouts/slideLayout7.xml"/><Relationship Id="rId4" Type="http://schemas.openxmlformats.org/officeDocument/2006/relationships/image" Target="../media/image78.tiff"/></Relationships>
</file>

<file path=ppt/slides/_rels/slide26.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2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83.jpeg"/></Relationships>
</file>

<file path=ppt/slides/_rels/slide29.xml.rels><?xml version="1.0" encoding="UTF-8" standalone="yes"?>
<Relationships xmlns="http://schemas.openxmlformats.org/package/2006/relationships"><Relationship Id="rId3" Type="http://schemas.openxmlformats.org/officeDocument/2006/relationships/image" Target="../media/image84.tif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15.jpeg"/></Relationships>
</file>

<file path=ppt/slides/_rels/slide30.xml.rels><?xml version="1.0" encoding="UTF-8" standalone="yes"?>
<Relationships xmlns="http://schemas.openxmlformats.org/package/2006/relationships"><Relationship Id="rId3" Type="http://schemas.openxmlformats.org/officeDocument/2006/relationships/image" Target="../media/image85.tiff"/><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87.jpeg"/></Relationships>
</file>

<file path=ppt/slides/_rels/slide3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6.xml"/><Relationship Id="rId5" Type="http://schemas.openxmlformats.org/officeDocument/2006/relationships/image" Target="../media/image91.png"/><Relationship Id="rId4" Type="http://schemas.openxmlformats.org/officeDocument/2006/relationships/image" Target="../media/image90.png"/></Relationships>
</file>

<file path=ppt/slides/_rels/slide3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9.xml"/><Relationship Id="rId5" Type="http://schemas.openxmlformats.org/officeDocument/2006/relationships/image" Target="../media/image23.png"/><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759" b="3743"/>
          <a:stretch/>
        </p:blipFill>
        <p:spPr bwMode="auto">
          <a:xfrm>
            <a:off x="-1964" y="0"/>
            <a:ext cx="12193964"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Прямоугольник 13"/>
          <p:cNvSpPr/>
          <p:nvPr/>
        </p:nvSpPr>
        <p:spPr>
          <a:xfrm rot="10800000">
            <a:off x="0" y="0"/>
            <a:ext cx="12195928" cy="1776412"/>
          </a:xfrm>
          <a:prstGeom prst="rect">
            <a:avLst/>
          </a:prstGeom>
          <a:gradFill flip="none" rotWithShape="1">
            <a:gsLst>
              <a:gs pos="0">
                <a:schemeClr val="tx1">
                  <a:alpha val="16000"/>
                </a:schemeClr>
              </a:gs>
              <a:gs pos="100000">
                <a:schemeClr val="accent1">
                  <a:shade val="100000"/>
                  <a:satMod val="11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1964" y="4505325"/>
            <a:ext cx="12195928" cy="2352675"/>
          </a:xfrm>
          <a:prstGeom prst="rect">
            <a:avLst/>
          </a:prstGeom>
          <a:gradFill flip="none" rotWithShape="1">
            <a:gsLst>
              <a:gs pos="0">
                <a:schemeClr val="tx1">
                  <a:alpha val="58000"/>
                </a:schemeClr>
              </a:gs>
              <a:gs pos="100000">
                <a:schemeClr val="accent1">
                  <a:shade val="100000"/>
                  <a:satMod val="11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0" name="Группа 9"/>
          <p:cNvGrpSpPr/>
          <p:nvPr/>
        </p:nvGrpSpPr>
        <p:grpSpPr>
          <a:xfrm>
            <a:off x="4062530" y="5101688"/>
            <a:ext cx="8130452" cy="1495425"/>
            <a:chOff x="3617536" y="4352926"/>
            <a:chExt cx="7789650" cy="1524000"/>
          </a:xfrm>
        </p:grpSpPr>
        <p:sp>
          <p:nvSpPr>
            <p:cNvPr id="8" name="Прямоугольник 7"/>
            <p:cNvSpPr/>
            <p:nvPr/>
          </p:nvSpPr>
          <p:spPr>
            <a:xfrm>
              <a:off x="3617536" y="4352926"/>
              <a:ext cx="7789650" cy="15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617536" y="4352926"/>
              <a:ext cx="71291" cy="1524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 name="Прямоугольник 4"/>
          <p:cNvSpPr/>
          <p:nvPr/>
        </p:nvSpPr>
        <p:spPr>
          <a:xfrm>
            <a:off x="933384" y="423449"/>
            <a:ext cx="2468536" cy="600164"/>
          </a:xfrm>
          <a:prstGeom prst="rect">
            <a:avLst/>
          </a:prstGeom>
        </p:spPr>
        <p:txBody>
          <a:bodyPr wrap="square">
            <a:spAutoFit/>
          </a:bodyPr>
          <a:lstStyle/>
          <a:p>
            <a:r>
              <a:rPr lang="en-GB" sz="1100" dirty="0">
                <a:solidFill>
                  <a:schemeClr val="bg1"/>
                </a:solidFill>
                <a:latin typeface="Arial" pitchFamily="34" charset="0"/>
                <a:cs typeface="Arial" pitchFamily="34" charset="0"/>
              </a:rPr>
              <a:t>Department for External Economic </a:t>
            </a:r>
            <a:r>
              <a:rPr lang="en-GB" sz="1100" dirty="0" smtClean="0">
                <a:solidFill>
                  <a:schemeClr val="bg1"/>
                </a:solidFill>
                <a:latin typeface="Arial" pitchFamily="34" charset="0"/>
                <a:cs typeface="Arial" pitchFamily="34" charset="0"/>
              </a:rPr>
              <a:t/>
            </a:r>
            <a:br>
              <a:rPr lang="en-GB" sz="1100" dirty="0" smtClean="0">
                <a:solidFill>
                  <a:schemeClr val="bg1"/>
                </a:solidFill>
                <a:latin typeface="Arial" pitchFamily="34" charset="0"/>
                <a:cs typeface="Arial" pitchFamily="34" charset="0"/>
              </a:rPr>
            </a:br>
            <a:r>
              <a:rPr lang="en-GB" sz="1100" dirty="0" smtClean="0">
                <a:solidFill>
                  <a:schemeClr val="bg1"/>
                </a:solidFill>
                <a:latin typeface="Arial" pitchFamily="34" charset="0"/>
                <a:cs typeface="Arial" pitchFamily="34" charset="0"/>
              </a:rPr>
              <a:t>and </a:t>
            </a:r>
            <a:r>
              <a:rPr lang="en-GB" sz="1100" dirty="0">
                <a:solidFill>
                  <a:schemeClr val="bg1"/>
                </a:solidFill>
                <a:latin typeface="Arial" pitchFamily="34" charset="0"/>
                <a:cs typeface="Arial" pitchFamily="34" charset="0"/>
              </a:rPr>
              <a:t>International Relations</a:t>
            </a:r>
            <a:r>
              <a:rPr lang="en-US" sz="1100" dirty="0">
                <a:solidFill>
                  <a:schemeClr val="bg1"/>
                </a:solidFill>
                <a:latin typeface="Arial" pitchFamily="34" charset="0"/>
                <a:cs typeface="Arial" pitchFamily="34" charset="0"/>
              </a:rPr>
              <a:t> </a:t>
            </a:r>
            <a:endParaRPr lang="ru-RU" sz="1100" dirty="0">
              <a:solidFill>
                <a:schemeClr val="bg1"/>
              </a:solidFill>
              <a:latin typeface="Arial" pitchFamily="34" charset="0"/>
              <a:cs typeface="Arial" pitchFamily="34" charset="0"/>
            </a:endParaRPr>
          </a:p>
          <a:p>
            <a:r>
              <a:rPr lang="en-US" sz="1100" dirty="0">
                <a:solidFill>
                  <a:schemeClr val="bg1"/>
                </a:solidFill>
                <a:latin typeface="Arial" pitchFamily="34" charset="0"/>
                <a:cs typeface="Arial" pitchFamily="34" charset="0"/>
              </a:rPr>
              <a:t>The Government of Moscow</a:t>
            </a:r>
            <a:r>
              <a:rPr lang="en-GB" sz="1100" dirty="0">
                <a:solidFill>
                  <a:schemeClr val="bg1"/>
                </a:solidFill>
                <a:latin typeface="Arial" pitchFamily="34" charset="0"/>
                <a:cs typeface="Arial" pitchFamily="34" charset="0"/>
              </a:rPr>
              <a:t> </a:t>
            </a:r>
            <a:endParaRPr lang="ru-RU" sz="1100" dirty="0">
              <a:solidFill>
                <a:schemeClr val="bg1"/>
              </a:solidFill>
            </a:endParaRPr>
          </a:p>
        </p:txBody>
      </p:sp>
      <p:sp>
        <p:nvSpPr>
          <p:cNvPr id="4" name="Прямоугольник 3"/>
          <p:cNvSpPr/>
          <p:nvPr/>
        </p:nvSpPr>
        <p:spPr>
          <a:xfrm>
            <a:off x="4267569" y="5491425"/>
            <a:ext cx="8483674" cy="2211375"/>
          </a:xfrm>
          <a:prstGeom prst="rect">
            <a:avLst/>
          </a:prstGeom>
        </p:spPr>
        <p:txBody>
          <a:bodyPr wrap="square">
            <a:spAutoFit/>
          </a:bodyPr>
          <a:lstStyle/>
          <a:p>
            <a:pPr>
              <a:lnSpc>
                <a:spcPct val="85000"/>
              </a:lnSpc>
            </a:pPr>
            <a:r>
              <a:rPr lang="en-GB" sz="5400" smtClean="0">
                <a:solidFill>
                  <a:srgbClr val="FF0000"/>
                </a:solidFill>
                <a:latin typeface="Arial Black" panose="020B0A04020102020204" pitchFamily="34" charset="0"/>
              </a:rPr>
              <a:t>Potential </a:t>
            </a:r>
            <a:r>
              <a:rPr lang="en-GB" sz="5400" dirty="0">
                <a:solidFill>
                  <a:srgbClr val="FF0000"/>
                </a:solidFill>
                <a:latin typeface="Arial Black" panose="020B0A04020102020204" pitchFamily="34" charset="0"/>
              </a:rPr>
              <a:t>of Moscow</a:t>
            </a:r>
            <a:endParaRPr lang="ru-RU" sz="5400" dirty="0">
              <a:solidFill>
                <a:srgbClr val="FF0000"/>
              </a:solidFill>
              <a:latin typeface="Arial Black" panose="020B0A04020102020204" pitchFamily="34" charset="0"/>
            </a:endParaRPr>
          </a:p>
          <a:p>
            <a:pPr>
              <a:lnSpc>
                <a:spcPct val="85000"/>
              </a:lnSpc>
            </a:pPr>
            <a:r>
              <a:rPr lang="en-GB" sz="5400" dirty="0">
                <a:solidFill>
                  <a:srgbClr val="FF0000"/>
                </a:solidFill>
                <a:latin typeface="Arial Black" panose="020B0A04020102020204" pitchFamily="34" charset="0"/>
              </a:rPr>
              <a:t> </a:t>
            </a:r>
            <a:endParaRPr lang="ru-RU" sz="5400" dirty="0">
              <a:solidFill>
                <a:srgbClr val="FF0000"/>
              </a:solidFill>
              <a:latin typeface="Arial Black" panose="020B0A04020102020204" pitchFamily="34" charset="0"/>
            </a:endParaRPr>
          </a:p>
          <a:p>
            <a:pPr>
              <a:lnSpc>
                <a:spcPct val="85000"/>
              </a:lnSpc>
            </a:pPr>
            <a:endParaRPr lang="ru-RU" sz="5400" dirty="0">
              <a:solidFill>
                <a:srgbClr val="FF0000"/>
              </a:solidFill>
              <a:latin typeface="Arial Black" panose="020B0A04020102020204" pitchFamily="34" charset="0"/>
            </a:endParaRPr>
          </a:p>
        </p:txBody>
      </p:sp>
      <p:pic>
        <p:nvPicPr>
          <p:cNvPr id="1027" name="Picture 3" descr="D:\_DEN\_ПРОЕКТЫ\_МФПА\Школа Бизнеса Синергия\лого-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616" y="423450"/>
            <a:ext cx="547768" cy="600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0812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p:cNvSpPr>
            <a:spLocks noGrp="1"/>
          </p:cNvSpPr>
          <p:nvPr>
            <p:ph type="title"/>
          </p:nvPr>
        </p:nvSpPr>
        <p:spPr/>
        <p:txBody>
          <a:bodyPr/>
          <a:lstStyle/>
          <a:p>
            <a:r>
              <a:rPr lang="en-US" dirty="0" smtClean="0"/>
              <a:t>PROJECTS ON THE MOSKVA</a:t>
            </a:r>
            <a:r>
              <a:rPr lang="ru-RU" dirty="0" smtClean="0"/>
              <a:t> </a:t>
            </a:r>
            <a:r>
              <a:rPr lang="en-US" dirty="0" smtClean="0"/>
              <a:t>RIVER</a:t>
            </a:r>
            <a:endParaRPr lang="ru-RU" dirty="0"/>
          </a:p>
        </p:txBody>
      </p:sp>
      <p:sp>
        <p:nvSpPr>
          <p:cNvPr id="14" name="Текст 13"/>
          <p:cNvSpPr>
            <a:spLocks noGrp="1"/>
          </p:cNvSpPr>
          <p:nvPr>
            <p:ph type="body" sz="quarter" idx="13"/>
          </p:nvPr>
        </p:nvSpPr>
        <p:spPr/>
        <p:txBody>
          <a:bodyPr/>
          <a:lstStyle/>
          <a:p>
            <a:r>
              <a:rPr lang="en-US" dirty="0" smtClean="0"/>
              <a:t>FEDERATION TOWER MOSCOW-CITY</a:t>
            </a:r>
            <a:endParaRPr lang="ru-RU" dirty="0"/>
          </a:p>
        </p:txBody>
      </p:sp>
      <p:sp>
        <p:nvSpPr>
          <p:cNvPr id="15" name="Прямоугольник 14"/>
          <p:cNvSpPr/>
          <p:nvPr/>
        </p:nvSpPr>
        <p:spPr>
          <a:xfrm>
            <a:off x="2791804" y="-1510681"/>
            <a:ext cx="6096000" cy="646331"/>
          </a:xfrm>
          <a:prstGeom prst="rect">
            <a:avLst/>
          </a:prstGeom>
        </p:spPr>
        <p:txBody>
          <a:bodyPr>
            <a:spAutoFit/>
          </a:bodyPr>
          <a:lstStyle/>
          <a:p>
            <a:r>
              <a:rPr lang="en-US" dirty="0">
                <a:solidFill>
                  <a:schemeClr val="accent5">
                    <a:lumMod val="75000"/>
                  </a:schemeClr>
                </a:solidFill>
                <a:latin typeface="Arial Narrow" panose="020B0606020202030204" pitchFamily="34" charset="0"/>
              </a:rPr>
              <a:t/>
            </a:r>
            <a:br>
              <a:rPr lang="en-US" dirty="0">
                <a:solidFill>
                  <a:schemeClr val="accent5">
                    <a:lumMod val="75000"/>
                  </a:schemeClr>
                </a:solidFill>
                <a:latin typeface="Arial Narrow" panose="020B0606020202030204" pitchFamily="34" charset="0"/>
              </a:rPr>
            </a:br>
            <a:endParaRPr lang="ru-RU" dirty="0"/>
          </a:p>
        </p:txBody>
      </p:sp>
      <p:pic>
        <p:nvPicPr>
          <p:cNvPr id="2050" name="Picture 2" descr="Картинки по запросу башня федерация"/>
          <p:cNvPicPr>
            <a:picLocks noChangeAspect="1" noChangeArrowheads="1"/>
          </p:cNvPicPr>
          <p:nvPr/>
        </p:nvPicPr>
        <p:blipFill rotWithShape="1">
          <a:blip r:embed="rId3">
            <a:extLst>
              <a:ext uri="{28A0092B-C50C-407E-A947-70E740481C1C}">
                <a14:useLocalDpi xmlns:a14="http://schemas.microsoft.com/office/drawing/2010/main" val="0"/>
              </a:ext>
            </a:extLst>
          </a:blip>
          <a:srcRect t="2893" r="52738"/>
          <a:stretch/>
        </p:blipFill>
        <p:spPr bwMode="auto">
          <a:xfrm>
            <a:off x="4714427" y="1513953"/>
            <a:ext cx="2843862" cy="4976525"/>
          </a:xfrm>
          <a:prstGeom prst="rect">
            <a:avLst/>
          </a:prstGeom>
          <a:noFill/>
          <a:extLst>
            <a:ext uri="{909E8E84-426E-40DD-AFC4-6F175D3DCCD1}">
              <a14:hiddenFill xmlns:a14="http://schemas.microsoft.com/office/drawing/2010/main">
                <a:solidFill>
                  <a:srgbClr val="FFFFFF"/>
                </a:solidFill>
              </a14:hiddenFill>
            </a:ext>
          </a:extLst>
        </p:spPr>
      </p:pic>
      <p:sp>
        <p:nvSpPr>
          <p:cNvPr id="20" name="Объект 68"/>
          <p:cNvSpPr>
            <a:spLocks noGrp="1"/>
          </p:cNvSpPr>
          <p:nvPr>
            <p:ph sz="half" idx="1"/>
          </p:nvPr>
        </p:nvSpPr>
        <p:spPr>
          <a:xfrm>
            <a:off x="262467" y="1523780"/>
            <a:ext cx="5554134" cy="898809"/>
          </a:xfrm>
        </p:spPr>
        <p:txBody>
          <a:bodyPr>
            <a:normAutofit/>
          </a:bodyPr>
          <a:lstStyle/>
          <a:p>
            <a:r>
              <a:rPr lang="en-US" sz="2400" b="1" dirty="0" smtClean="0">
                <a:cs typeface="Arial" panose="020B0604020202020204" pitchFamily="34" charset="0"/>
              </a:rPr>
              <a:t>The highest building</a:t>
            </a:r>
            <a:r>
              <a:rPr lang="ru-RU" sz="2400" b="1" dirty="0" smtClean="0">
                <a:cs typeface="Arial" panose="020B0604020202020204" pitchFamily="34" charset="0"/>
              </a:rPr>
              <a:t> </a:t>
            </a:r>
            <a:r>
              <a:rPr lang="en-US" sz="2400" b="1" dirty="0" smtClean="0">
                <a:cs typeface="Arial" panose="020B0604020202020204" pitchFamily="34" charset="0"/>
              </a:rPr>
              <a:t>in Europe</a:t>
            </a:r>
          </a:p>
          <a:p>
            <a:r>
              <a:rPr lang="en-US" sz="2400" b="1" dirty="0" smtClean="0">
                <a:solidFill>
                  <a:srgbClr val="31859C"/>
                </a:solidFill>
                <a:cs typeface="Arial" panose="020B0604020202020204" pitchFamily="34" charset="0"/>
              </a:rPr>
              <a:t>Cost of construction – </a:t>
            </a:r>
            <a:r>
              <a:rPr lang="pt-BR" sz="2400" b="1" dirty="0" smtClean="0">
                <a:solidFill>
                  <a:srgbClr val="31859C"/>
                </a:solidFill>
                <a:cs typeface="Arial" panose="020B0604020202020204" pitchFamily="34" charset="0"/>
              </a:rPr>
              <a:t>$</a:t>
            </a:r>
            <a:r>
              <a:rPr lang="ru-RU" sz="2400" b="1" dirty="0" smtClean="0">
                <a:solidFill>
                  <a:srgbClr val="31859C"/>
                </a:solidFill>
                <a:cs typeface="Arial" panose="020B0604020202020204" pitchFamily="34" charset="0"/>
              </a:rPr>
              <a:t> </a:t>
            </a:r>
            <a:r>
              <a:rPr lang="en-US" sz="2400" b="1" dirty="0" smtClean="0">
                <a:solidFill>
                  <a:srgbClr val="31859C"/>
                </a:solidFill>
                <a:cs typeface="Arial" panose="020B0604020202020204" pitchFamily="34" charset="0"/>
              </a:rPr>
              <a:t>1,3 billion</a:t>
            </a:r>
            <a:endParaRPr lang="en-US" sz="2400" b="1" dirty="0">
              <a:solidFill>
                <a:srgbClr val="31859C"/>
              </a:solidFill>
              <a:cs typeface="Arial" panose="020B0604020202020204" pitchFamily="34" charset="0"/>
            </a:endParaRPr>
          </a:p>
        </p:txBody>
      </p:sp>
      <p:graphicFrame>
        <p:nvGraphicFramePr>
          <p:cNvPr id="21" name="Объект 71"/>
          <p:cNvGraphicFramePr>
            <a:graphicFrameLocks/>
          </p:cNvGraphicFramePr>
          <p:nvPr>
            <p:extLst>
              <p:ext uri="{D42A27DB-BD31-4B8C-83A1-F6EECF244321}">
                <p14:modId xmlns:p14="http://schemas.microsoft.com/office/powerpoint/2010/main" val="1588914203"/>
              </p:ext>
            </p:extLst>
          </p:nvPr>
        </p:nvGraphicFramePr>
        <p:xfrm>
          <a:off x="163593" y="2640085"/>
          <a:ext cx="4459208" cy="3252720"/>
        </p:xfrm>
        <a:graphic>
          <a:graphicData uri="http://schemas.openxmlformats.org/drawingml/2006/table">
            <a:tbl>
              <a:tblPr bandRow="1">
                <a:tableStyleId>{5C22544A-7EE6-4342-B048-85BDC9FD1C3A}</a:tableStyleId>
              </a:tblPr>
              <a:tblGrid>
                <a:gridCol w="2229604"/>
                <a:gridCol w="2229604"/>
              </a:tblGrid>
              <a:tr h="288000">
                <a:tc rowSpan="2">
                  <a:txBody>
                    <a:bodyPr/>
                    <a:lstStyle/>
                    <a:p>
                      <a:pPr algn="l" eaLnBrk="1" hangingPunct="1"/>
                      <a:r>
                        <a:rPr lang="en-US" sz="2400" b="1" dirty="0" smtClean="0">
                          <a:solidFill>
                            <a:schemeClr val="tx1"/>
                          </a:solidFill>
                          <a:latin typeface="+mn-lt"/>
                          <a:cs typeface="Arial" panose="020B0604020202020204" pitchFamily="34" charset="0"/>
                        </a:rPr>
                        <a:t>Big City</a:t>
                      </a:r>
                    </a:p>
                    <a:p>
                      <a:pPr algn="l" eaLnBrk="1" hangingPunct="1"/>
                      <a:r>
                        <a:rPr lang="en-US" sz="2400" b="1" dirty="0" smtClean="0">
                          <a:solidFill>
                            <a:schemeClr val="tx1"/>
                          </a:solidFill>
                          <a:latin typeface="+mn-lt"/>
                          <a:cs typeface="Arial" panose="020B0604020202020204" pitchFamily="34" charset="0"/>
                        </a:rPr>
                        <a:t>AREA OF DEVELOPMENT</a:t>
                      </a:r>
                      <a:endParaRPr lang="ru-RU" sz="2400" b="1" dirty="0" smtClean="0">
                        <a:solidFill>
                          <a:schemeClr val="tx1"/>
                        </a:solidFill>
                        <a:latin typeface="+mn-lt"/>
                        <a:cs typeface="Arial" panose="020B0604020202020204" pitchFamily="34" charset="0"/>
                      </a:endParaRP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404040"/>
                          </a:solidFill>
                          <a:latin typeface="+mn-lt"/>
                          <a:cs typeface="Arial" panose="020B0604020202020204" pitchFamily="34" charset="0"/>
                        </a:rPr>
                        <a:t>TOTAL AREA</a:t>
                      </a:r>
                      <a:r>
                        <a:rPr lang="ru-RU" sz="1600" dirty="0" smtClean="0">
                          <a:solidFill>
                            <a:srgbClr val="404040"/>
                          </a:solidFill>
                          <a:latin typeface="+mn-lt"/>
                          <a:cs typeface="Arial" panose="020B0604020202020204" pitchFamily="34" charset="0"/>
                        </a:rPr>
                        <a:t> </a:t>
                      </a: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noFill/>
                  </a:tcPr>
                </a:tc>
              </a:tr>
              <a:tr h="540000">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400" b="1" dirty="0" smtClean="0">
                          <a:solidFill>
                            <a:srgbClr val="31859C"/>
                          </a:solidFill>
                          <a:latin typeface="+mn-lt"/>
                          <a:cs typeface="Arial" panose="020B0604020202020204" pitchFamily="34" charset="0"/>
                        </a:rPr>
                        <a:t>3 000 </a:t>
                      </a:r>
                      <a:r>
                        <a:rPr lang="en-US" sz="2400" b="1" dirty="0" smtClean="0">
                          <a:solidFill>
                            <a:srgbClr val="31859C"/>
                          </a:solidFill>
                          <a:latin typeface="+mn-lt"/>
                          <a:cs typeface="Arial" panose="020B0604020202020204" pitchFamily="34" charset="0"/>
                        </a:rPr>
                        <a:t>hectares</a:t>
                      </a:r>
                      <a:endParaRPr lang="ru-RU" sz="2400" dirty="0" smtClean="0">
                        <a:solidFill>
                          <a:srgbClr val="31859C"/>
                        </a:solidFill>
                        <a:latin typeface="+mn-lt"/>
                        <a:cs typeface="Arial" panose="020B0604020202020204" pitchFamily="34" charset="0"/>
                      </a:endParaRP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noFill/>
                  </a:tcPr>
                </a:tc>
              </a:tr>
              <a:tr h="28800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cs typeface="Arial" panose="020B0604020202020204" pitchFamily="34" charset="0"/>
                        </a:rPr>
                        <a:t>MOSCOW-CITY</a:t>
                      </a:r>
                      <a:endParaRPr lang="ru-RU" sz="2400" b="1" dirty="0">
                        <a:solidFill>
                          <a:schemeClr val="tx1"/>
                        </a:solidFill>
                        <a:latin typeface="+mn-lt"/>
                      </a:endParaRP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404040"/>
                          </a:solidFill>
                          <a:latin typeface="+mn-lt"/>
                          <a:cs typeface="Arial" panose="020B0604020202020204" pitchFamily="34" charset="0"/>
                        </a:rPr>
                        <a:t>TOTAL AREA</a:t>
                      </a:r>
                      <a:r>
                        <a:rPr lang="ru-RU" sz="1600" dirty="0" smtClean="0">
                          <a:solidFill>
                            <a:srgbClr val="404040"/>
                          </a:solidFill>
                          <a:latin typeface="+mn-lt"/>
                          <a:cs typeface="Arial" panose="020B0604020202020204" pitchFamily="34" charset="0"/>
                        </a:rPr>
                        <a:t> </a:t>
                      </a: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noFill/>
                  </a:tcPr>
                </a:tc>
              </a:tr>
              <a:tr h="540000">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400" b="1" dirty="0" smtClean="0">
                          <a:solidFill>
                            <a:srgbClr val="31859C"/>
                          </a:solidFill>
                          <a:latin typeface="+mn-lt"/>
                          <a:cs typeface="Arial" panose="020B0604020202020204" pitchFamily="34" charset="0"/>
                        </a:rPr>
                        <a:t>60 </a:t>
                      </a:r>
                      <a:r>
                        <a:rPr lang="en-US" sz="2400" b="1" dirty="0" smtClean="0">
                          <a:solidFill>
                            <a:srgbClr val="31859C"/>
                          </a:solidFill>
                          <a:latin typeface="+mn-lt"/>
                          <a:cs typeface="Arial" panose="020B0604020202020204" pitchFamily="34" charset="0"/>
                        </a:rPr>
                        <a:t>hectares</a:t>
                      </a:r>
                      <a:endParaRPr lang="ru-RU" sz="2400" dirty="0" smtClean="0">
                        <a:solidFill>
                          <a:srgbClr val="31859C"/>
                        </a:solidFill>
                        <a:latin typeface="+mn-lt"/>
                        <a:cs typeface="Arial" panose="020B0604020202020204" pitchFamily="34" charset="0"/>
                      </a:endParaRP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noFill/>
                  </a:tcPr>
                </a:tc>
              </a:tr>
              <a:tr h="602011">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cs typeface="Arial" panose="020B0604020202020204" pitchFamily="34" charset="0"/>
                        </a:rPr>
                        <a:t>Total area of all facilities commissioned</a:t>
                      </a:r>
                      <a:endParaRPr lang="ru-RU" sz="2400" b="1" dirty="0" smtClean="0">
                        <a:solidFill>
                          <a:schemeClr val="tx1"/>
                        </a:solidFill>
                        <a:latin typeface="+mn-lt"/>
                        <a:cs typeface="Arial" panose="020B0604020202020204" pitchFamily="34" charset="0"/>
                      </a:endParaRP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0" dirty="0" smtClean="0">
                          <a:solidFill>
                            <a:schemeClr val="tx1"/>
                          </a:solidFill>
                          <a:latin typeface="+mn-lt"/>
                          <a:cs typeface="Arial" panose="020B0604020202020204" pitchFamily="34" charset="0"/>
                        </a:rPr>
                        <a:t>20</a:t>
                      </a:r>
                      <a:r>
                        <a:rPr lang="en-US" sz="1600" b="0" dirty="0" smtClean="0">
                          <a:solidFill>
                            <a:schemeClr val="tx1"/>
                          </a:solidFill>
                          <a:latin typeface="+mn-lt"/>
                          <a:cs typeface="Arial" panose="020B0604020202020204" pitchFamily="34" charset="0"/>
                        </a:rPr>
                        <a:t>1</a:t>
                      </a:r>
                      <a:r>
                        <a:rPr lang="ru-RU" sz="1600" b="0" dirty="0" smtClean="0">
                          <a:solidFill>
                            <a:schemeClr val="tx1"/>
                          </a:solidFill>
                          <a:latin typeface="+mn-lt"/>
                          <a:cs typeface="Arial" panose="020B0604020202020204" pitchFamily="34" charset="0"/>
                        </a:rPr>
                        <a:t>1-201</a:t>
                      </a:r>
                      <a:r>
                        <a:rPr lang="en-US" sz="1600" b="0" dirty="0" smtClean="0">
                          <a:solidFill>
                            <a:schemeClr val="tx1"/>
                          </a:solidFill>
                          <a:latin typeface="+mn-lt"/>
                          <a:cs typeface="Arial" panose="020B0604020202020204" pitchFamily="34" charset="0"/>
                        </a:rPr>
                        <a:t>8</a:t>
                      </a:r>
                      <a:endParaRPr lang="ru-RU" sz="1600" b="0" dirty="0" smtClean="0">
                        <a:solidFill>
                          <a:schemeClr val="tx1"/>
                        </a:solidFill>
                        <a:latin typeface="+mn-lt"/>
                        <a:cs typeface="Arial" panose="020B0604020202020204" pitchFamily="34" charset="0"/>
                      </a:endParaRP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noFill/>
                  </a:tcPr>
                </a:tc>
              </a:tr>
              <a:tr h="540000">
                <a:tc vMerge="1">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31859C"/>
                          </a:solidFill>
                          <a:latin typeface="+mn-lt"/>
                          <a:cs typeface="Arial" panose="020B0604020202020204" pitchFamily="34" charset="0"/>
                        </a:rPr>
                        <a:t>About 4 </a:t>
                      </a:r>
                      <a:r>
                        <a:rPr lang="en-US" sz="2400" b="1" dirty="0" err="1" smtClean="0">
                          <a:solidFill>
                            <a:srgbClr val="31859C"/>
                          </a:solidFill>
                          <a:latin typeface="+mn-lt"/>
                          <a:cs typeface="Arial" panose="020B0604020202020204" pitchFamily="34" charset="0"/>
                        </a:rPr>
                        <a:t>mln</a:t>
                      </a:r>
                      <a:r>
                        <a:rPr lang="ru-RU" sz="2400" b="1" dirty="0" smtClean="0">
                          <a:solidFill>
                            <a:srgbClr val="31859C"/>
                          </a:solidFill>
                          <a:latin typeface="+mn-lt"/>
                          <a:cs typeface="Arial" panose="020B0604020202020204" pitchFamily="34" charset="0"/>
                        </a:rPr>
                        <a:t> </a:t>
                      </a:r>
                      <a:r>
                        <a:rPr lang="en-US" sz="2400" b="1" dirty="0" smtClean="0">
                          <a:solidFill>
                            <a:srgbClr val="31859C"/>
                          </a:solidFill>
                          <a:latin typeface="+mn-lt"/>
                          <a:cs typeface="Arial" panose="020B0604020202020204" pitchFamily="34" charset="0"/>
                        </a:rPr>
                        <a:t>m</a:t>
                      </a:r>
                      <a:r>
                        <a:rPr lang="ru-RU" sz="2400" b="1" baseline="30000" dirty="0" smtClean="0">
                          <a:solidFill>
                            <a:srgbClr val="31859C"/>
                          </a:solidFill>
                          <a:latin typeface="+mn-lt"/>
                          <a:cs typeface="Arial" panose="020B0604020202020204" pitchFamily="34" charset="0"/>
                        </a:rPr>
                        <a:t>2</a:t>
                      </a:r>
                      <a:endParaRPr lang="ru-RU" sz="2400" dirty="0" smtClean="0">
                        <a:solidFill>
                          <a:srgbClr val="31859C"/>
                        </a:solidFill>
                        <a:latin typeface="+mn-lt"/>
                        <a:cs typeface="Arial" panose="020B0604020202020204" pitchFamily="34" charset="0"/>
                      </a:endParaRP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noFill/>
                  </a:tcPr>
                </a:tc>
              </a:tr>
            </a:tbl>
          </a:graphicData>
        </a:graphic>
      </p:graphicFrame>
      <p:pic>
        <p:nvPicPr>
          <p:cNvPr id="9"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904" t="16558" r="12543" b="28956"/>
          <a:stretch/>
        </p:blipFill>
        <p:spPr bwMode="auto">
          <a:xfrm>
            <a:off x="7815927" y="1513953"/>
            <a:ext cx="4133555" cy="225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Рисунок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15928" y="4129759"/>
            <a:ext cx="4133555" cy="2360719"/>
          </a:xfrm>
          <a:prstGeom prst="rect">
            <a:avLst/>
          </a:prstGeom>
        </p:spPr>
      </p:pic>
    </p:spTree>
    <p:extLst>
      <p:ext uri="{BB962C8B-B14F-4D97-AF65-F5344CB8AC3E}">
        <p14:creationId xmlns:p14="http://schemas.microsoft.com/office/powerpoint/2010/main" val="33466773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NEW MOSCOW DEVELOPMENT</a:t>
            </a:r>
            <a:endParaRPr lang="ru-RU" dirty="0"/>
          </a:p>
        </p:txBody>
      </p:sp>
      <p:sp>
        <p:nvSpPr>
          <p:cNvPr id="7" name="Прямоугольник 6"/>
          <p:cNvSpPr/>
          <p:nvPr/>
        </p:nvSpPr>
        <p:spPr>
          <a:xfrm>
            <a:off x="4892026" y="900565"/>
            <a:ext cx="1578634" cy="1200329"/>
          </a:xfrm>
          <a:prstGeom prst="rect">
            <a:avLst/>
          </a:prstGeom>
        </p:spPr>
        <p:txBody>
          <a:bodyPr wrap="square">
            <a:spAutoFit/>
          </a:bodyPr>
          <a:lstStyle/>
          <a:p>
            <a:r>
              <a:rPr lang="ru-RU" sz="7200" b="1" dirty="0" smtClean="0">
                <a:solidFill>
                  <a:srgbClr val="00B050"/>
                </a:solidFill>
                <a:latin typeface="Verdana" panose="020B0604030504040204" pitchFamily="34" charset="0"/>
                <a:ea typeface="Verdana" panose="020B0604030504040204" pitchFamily="34" charset="0"/>
                <a:cs typeface="Verdana" panose="020B0604030504040204" pitchFamily="34" charset="0"/>
              </a:rPr>
              <a:t>85</a:t>
            </a:r>
            <a:endParaRPr lang="ru-RU" sz="6000" dirty="0">
              <a:solidFill>
                <a:srgbClr val="00B050"/>
              </a:solidFill>
            </a:endParaRPr>
          </a:p>
        </p:txBody>
      </p:sp>
      <p:sp>
        <p:nvSpPr>
          <p:cNvPr id="8" name="Прямоугольник 7"/>
          <p:cNvSpPr/>
          <p:nvPr/>
        </p:nvSpPr>
        <p:spPr>
          <a:xfrm>
            <a:off x="6314766" y="1002484"/>
            <a:ext cx="771365" cy="646331"/>
          </a:xfrm>
          <a:prstGeom prst="rect">
            <a:avLst/>
          </a:prstGeom>
        </p:spPr>
        <p:txBody>
          <a:bodyPr wrap="none">
            <a:spAutoFit/>
          </a:bodyPr>
          <a:lstStyle/>
          <a:p>
            <a:r>
              <a:rPr lang="ru-RU" sz="3600" b="1" dirty="0">
                <a:solidFill>
                  <a:srgbClr val="00B050"/>
                </a:solidFill>
                <a:latin typeface="Verdana" panose="020B0604030504040204" pitchFamily="34" charset="0"/>
                <a:ea typeface="Verdana" panose="020B0604030504040204" pitchFamily="34" charset="0"/>
                <a:cs typeface="Verdana" panose="020B0604030504040204" pitchFamily="34" charset="0"/>
              </a:rPr>
              <a:t>%</a:t>
            </a:r>
            <a:endParaRPr lang="ru-RU" sz="3600" dirty="0">
              <a:solidFill>
                <a:srgbClr val="00B050"/>
              </a:solidFill>
            </a:endParaRPr>
          </a:p>
        </p:txBody>
      </p:sp>
      <p:sp>
        <p:nvSpPr>
          <p:cNvPr id="6" name="Прямоугольник 5"/>
          <p:cNvSpPr/>
          <p:nvPr/>
        </p:nvSpPr>
        <p:spPr>
          <a:xfrm>
            <a:off x="7308908" y="1087505"/>
            <a:ext cx="4511616" cy="1200329"/>
          </a:xfrm>
          <a:prstGeom prst="rect">
            <a:avLst/>
          </a:prstGeom>
        </p:spPr>
        <p:txBody>
          <a:bodyPr wrap="square">
            <a:spAutoFit/>
          </a:bodyPr>
          <a:lstStyle/>
          <a:p>
            <a:r>
              <a:rPr lang="en-US" sz="2400" b="1" dirty="0" smtClean="0">
                <a:solidFill>
                  <a:srgbClr val="00B050"/>
                </a:solidFill>
                <a:ea typeface="Verdana" panose="020B0604030504040204" pitchFamily="34" charset="0"/>
                <a:cs typeface="Verdana" panose="020B0604030504040204" pitchFamily="34" charset="0"/>
              </a:rPr>
              <a:t>OF COMMISSIONED OBJECTS OF REAL ESTATE ARE BUILT BY INVESTORS</a:t>
            </a:r>
            <a:endParaRPr lang="en-US" sz="2400" b="1" dirty="0">
              <a:solidFill>
                <a:srgbClr val="00B050"/>
              </a:solidFill>
              <a:ea typeface="Verdana" panose="020B0604030504040204" pitchFamily="34" charset="0"/>
              <a:cs typeface="Verdana" panose="020B0604030504040204" pitchFamily="34" charset="0"/>
            </a:endParaRPr>
          </a:p>
        </p:txBody>
      </p:sp>
      <p:pic>
        <p:nvPicPr>
          <p:cNvPr id="10" name="Рисунок 9"/>
          <p:cNvPicPr>
            <a:picLocks noChangeAspect="1"/>
          </p:cNvPicPr>
          <p:nvPr/>
        </p:nvPicPr>
        <p:blipFill>
          <a:blip r:embed="rId2"/>
          <a:stretch>
            <a:fillRect/>
          </a:stretch>
        </p:blipFill>
        <p:spPr>
          <a:xfrm>
            <a:off x="5429137" y="2879241"/>
            <a:ext cx="1041523" cy="1002220"/>
          </a:xfrm>
          <a:prstGeom prst="rect">
            <a:avLst/>
          </a:prstGeom>
        </p:spPr>
      </p:pic>
      <p:sp>
        <p:nvSpPr>
          <p:cNvPr id="13" name="Объект 2"/>
          <p:cNvSpPr txBox="1">
            <a:spLocks/>
          </p:cNvSpPr>
          <p:nvPr/>
        </p:nvSpPr>
        <p:spPr>
          <a:xfrm>
            <a:off x="6912865" y="2585881"/>
            <a:ext cx="5279135" cy="1461939"/>
          </a:xfrm>
          <a:prstGeom prst="rect">
            <a:avLst/>
          </a:prstGeom>
        </p:spPr>
        <p:txBody>
          <a:bodyPr wrap="square">
            <a:spAutoFit/>
          </a:bodyPr>
          <a:lstStyle>
            <a:defPPr>
              <a:defRPr lang="ru-RU"/>
            </a:defPPr>
            <a:lvl1pPr>
              <a:defRPr sz="1100">
                <a:latin typeface="Circe" charset="0"/>
                <a:ea typeface="Circe" charset="0"/>
                <a:cs typeface="Circe" charset="0"/>
              </a:defRPr>
            </a:lvl1pPr>
          </a:lstStyle>
          <a:p>
            <a:r>
              <a:rPr lang="en-US" sz="2400" b="1" dirty="0" smtClean="0">
                <a:latin typeface="+mn-lt"/>
                <a:ea typeface="Verdana" panose="020B0604030504040204" pitchFamily="34" charset="0"/>
                <a:cs typeface="Verdana" panose="020B0604030504040204" pitchFamily="34" charset="0"/>
              </a:rPr>
              <a:t>IN 6 YEARS MOSCOW HAS COMMISSIONED</a:t>
            </a:r>
            <a:r>
              <a:rPr lang="ru-RU" sz="2400" b="1" dirty="0" smtClean="0">
                <a:latin typeface="+mn-lt"/>
                <a:ea typeface="Verdana" panose="020B0604030504040204" pitchFamily="34" charset="0"/>
                <a:cs typeface="Verdana" panose="020B0604030504040204" pitchFamily="34" charset="0"/>
              </a:rPr>
              <a:t>:</a:t>
            </a:r>
          </a:p>
          <a:p>
            <a:pPr>
              <a:spcBef>
                <a:spcPts val="600"/>
              </a:spcBef>
            </a:pPr>
            <a:r>
              <a:rPr lang="ru-RU" sz="3600" b="1" dirty="0" smtClean="0">
                <a:solidFill>
                  <a:srgbClr val="0070C0"/>
                </a:solidFill>
                <a:latin typeface="+mn-lt"/>
                <a:ea typeface="Verdana" panose="020B0604030504040204" pitchFamily="34" charset="0"/>
                <a:cs typeface="Verdana" panose="020B0604030504040204" pitchFamily="34" charset="0"/>
              </a:rPr>
              <a:t>49,7 </a:t>
            </a:r>
            <a:r>
              <a:rPr lang="en-US" sz="3600" b="1" dirty="0" err="1">
                <a:solidFill>
                  <a:srgbClr val="0070C0"/>
                </a:solidFill>
                <a:latin typeface="+mn-lt"/>
                <a:ea typeface="Verdana" panose="020B0604030504040204" pitchFamily="34" charset="0"/>
                <a:cs typeface="Verdana" panose="020B0604030504040204" pitchFamily="34" charset="0"/>
              </a:rPr>
              <a:t>mln</a:t>
            </a:r>
            <a:r>
              <a:rPr lang="en-US" sz="3600" b="1" dirty="0">
                <a:solidFill>
                  <a:srgbClr val="0070C0"/>
                </a:solidFill>
                <a:latin typeface="+mn-lt"/>
                <a:ea typeface="Verdana" panose="020B0604030504040204" pitchFamily="34" charset="0"/>
                <a:cs typeface="Verdana" panose="020B0604030504040204" pitchFamily="34" charset="0"/>
              </a:rPr>
              <a:t> </a:t>
            </a:r>
            <a:r>
              <a:rPr lang="en-US" sz="3600" b="1" dirty="0" err="1">
                <a:solidFill>
                  <a:srgbClr val="0070C0"/>
                </a:solidFill>
                <a:latin typeface="+mn-lt"/>
                <a:ea typeface="Verdana" panose="020B0604030504040204" pitchFamily="34" charset="0"/>
                <a:cs typeface="Verdana" panose="020B0604030504040204" pitchFamily="34" charset="0"/>
              </a:rPr>
              <a:t>sq</a:t>
            </a:r>
            <a:r>
              <a:rPr lang="en-US" sz="3600" b="1" dirty="0">
                <a:solidFill>
                  <a:srgbClr val="0070C0"/>
                </a:solidFill>
                <a:latin typeface="+mn-lt"/>
                <a:ea typeface="Verdana" panose="020B0604030504040204" pitchFamily="34" charset="0"/>
                <a:cs typeface="Verdana" panose="020B0604030504040204" pitchFamily="34" charset="0"/>
              </a:rPr>
              <a:t> m</a:t>
            </a:r>
            <a:r>
              <a:rPr lang="ru-RU" sz="3600" b="1" dirty="0" smtClean="0">
                <a:solidFill>
                  <a:srgbClr val="0070C0"/>
                </a:solidFill>
                <a:latin typeface="+mn-lt"/>
                <a:ea typeface="Verdana" panose="020B0604030504040204" pitchFamily="34" charset="0"/>
                <a:cs typeface="Verdana" panose="020B0604030504040204" pitchFamily="34" charset="0"/>
              </a:rPr>
              <a:t> </a:t>
            </a:r>
            <a:r>
              <a:rPr lang="en-US" sz="2000" dirty="0">
                <a:latin typeface="+mn-lt"/>
                <a:ea typeface="Verdana" panose="020B0604030504040204" pitchFamily="34" charset="0"/>
                <a:cs typeface="Verdana" panose="020B0604030504040204" pitchFamily="34" charset="0"/>
              </a:rPr>
              <a:t>of real </a:t>
            </a:r>
            <a:r>
              <a:rPr lang="en-US" sz="2000" dirty="0" smtClean="0">
                <a:latin typeface="+mn-lt"/>
                <a:ea typeface="Verdana" panose="020B0604030504040204" pitchFamily="34" charset="0"/>
                <a:cs typeface="Verdana" panose="020B0604030504040204" pitchFamily="34" charset="0"/>
              </a:rPr>
              <a:t>estate </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9137" y="4923273"/>
            <a:ext cx="1142919" cy="113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Объект 2"/>
          <p:cNvSpPr txBox="1">
            <a:spLocks/>
          </p:cNvSpPr>
          <p:nvPr/>
        </p:nvSpPr>
        <p:spPr>
          <a:xfrm>
            <a:off x="6912865" y="4362997"/>
            <a:ext cx="5662778" cy="2354491"/>
          </a:xfrm>
          <a:prstGeom prst="rect">
            <a:avLst/>
          </a:prstGeom>
        </p:spPr>
        <p:txBody>
          <a:bodyPr wrap="square">
            <a:spAutoFit/>
          </a:bodyPr>
          <a:lstStyle>
            <a:defPPr>
              <a:defRPr lang="ru-RU"/>
            </a:defPPr>
            <a:lvl1pPr>
              <a:defRPr sz="1100">
                <a:latin typeface="Circe" charset="0"/>
                <a:ea typeface="Circe" charset="0"/>
                <a:cs typeface="Circe" charset="0"/>
              </a:defRPr>
            </a:lvl1pPr>
          </a:lstStyle>
          <a:p>
            <a:r>
              <a:rPr lang="en-US" sz="2400" b="1" dirty="0" smtClean="0">
                <a:latin typeface="+mn-lt"/>
                <a:ea typeface="Verdana" panose="020B0604030504040204" pitchFamily="34" charset="0"/>
                <a:cs typeface="Verdana" panose="020B0604030504040204" pitchFamily="34" charset="0"/>
              </a:rPr>
              <a:t>PERSPECTIVES UNTIL 2035</a:t>
            </a:r>
            <a:r>
              <a:rPr lang="ru-RU" sz="2400" b="1" dirty="0" smtClean="0">
                <a:latin typeface="+mn-lt"/>
                <a:ea typeface="Verdana" panose="020B0604030504040204" pitchFamily="34" charset="0"/>
                <a:cs typeface="Verdana" panose="020B0604030504040204" pitchFamily="34" charset="0"/>
              </a:rPr>
              <a:t>:</a:t>
            </a:r>
          </a:p>
          <a:p>
            <a:pPr>
              <a:spcBef>
                <a:spcPts val="600"/>
              </a:spcBef>
            </a:pPr>
            <a:r>
              <a:rPr lang="ru-RU" sz="3600" b="1" dirty="0" smtClean="0">
                <a:solidFill>
                  <a:srgbClr val="0070C0"/>
                </a:solidFill>
                <a:latin typeface="+mn-lt"/>
                <a:ea typeface="Verdana" panose="020B0604030504040204" pitchFamily="34" charset="0"/>
                <a:cs typeface="Verdana" panose="020B0604030504040204" pitchFamily="34" charset="0"/>
              </a:rPr>
              <a:t>100</a:t>
            </a:r>
            <a:r>
              <a:rPr lang="ru-RU" sz="2000" b="1" dirty="0" smtClean="0">
                <a:latin typeface="+mn-lt"/>
                <a:ea typeface="Verdana" panose="020B0604030504040204" pitchFamily="34" charset="0"/>
                <a:cs typeface="Verdana" panose="020B0604030504040204" pitchFamily="34" charset="0"/>
              </a:rPr>
              <a:t> </a:t>
            </a:r>
            <a:r>
              <a:rPr lang="en-US" sz="3600" b="1" dirty="0" err="1">
                <a:solidFill>
                  <a:srgbClr val="0070C0"/>
                </a:solidFill>
                <a:latin typeface="+mn-lt"/>
                <a:ea typeface="Verdana" panose="020B0604030504040204" pitchFamily="34" charset="0"/>
                <a:cs typeface="Verdana" panose="020B0604030504040204" pitchFamily="34" charset="0"/>
              </a:rPr>
              <a:t>mln</a:t>
            </a:r>
            <a:r>
              <a:rPr lang="en-US" sz="3600" b="1" dirty="0">
                <a:solidFill>
                  <a:srgbClr val="0070C0"/>
                </a:solidFill>
                <a:latin typeface="+mn-lt"/>
                <a:ea typeface="Verdana" panose="020B0604030504040204" pitchFamily="34" charset="0"/>
                <a:cs typeface="Verdana" panose="020B0604030504040204" pitchFamily="34" charset="0"/>
              </a:rPr>
              <a:t> </a:t>
            </a:r>
            <a:r>
              <a:rPr lang="en-US" sz="3600" b="1" dirty="0" err="1">
                <a:solidFill>
                  <a:srgbClr val="0070C0"/>
                </a:solidFill>
                <a:latin typeface="+mn-lt"/>
                <a:ea typeface="Verdana" panose="020B0604030504040204" pitchFamily="34" charset="0"/>
                <a:cs typeface="Verdana" panose="020B0604030504040204" pitchFamily="34" charset="0"/>
              </a:rPr>
              <a:t>sq</a:t>
            </a:r>
            <a:r>
              <a:rPr lang="en-US" sz="3600" b="1" dirty="0">
                <a:solidFill>
                  <a:srgbClr val="0070C0"/>
                </a:solidFill>
                <a:latin typeface="+mn-lt"/>
                <a:ea typeface="Verdana" panose="020B0604030504040204" pitchFamily="34" charset="0"/>
                <a:cs typeface="Verdana" panose="020B0604030504040204" pitchFamily="34" charset="0"/>
              </a:rPr>
              <a:t> </a:t>
            </a:r>
            <a:r>
              <a:rPr lang="en-US" sz="3600" b="1" dirty="0" smtClean="0">
                <a:solidFill>
                  <a:srgbClr val="0070C0"/>
                </a:solidFill>
                <a:latin typeface="+mn-lt"/>
                <a:ea typeface="Verdana" panose="020B0604030504040204" pitchFamily="34" charset="0"/>
                <a:cs typeface="Verdana" panose="020B0604030504040204" pitchFamily="34" charset="0"/>
              </a:rPr>
              <a:t>m </a:t>
            </a:r>
            <a:r>
              <a:rPr lang="en-US" sz="2000" dirty="0">
                <a:latin typeface="+mn-lt"/>
                <a:ea typeface="Verdana" panose="020B0604030504040204" pitchFamily="34" charset="0"/>
                <a:cs typeface="Verdana" panose="020B0604030504040204" pitchFamily="34" charset="0"/>
              </a:rPr>
              <a:t>of real </a:t>
            </a:r>
            <a:r>
              <a:rPr lang="en-US" sz="2000" dirty="0" smtClean="0">
                <a:latin typeface="+mn-lt"/>
                <a:ea typeface="Verdana" panose="020B0604030504040204" pitchFamily="34" charset="0"/>
                <a:cs typeface="Verdana" panose="020B0604030504040204" pitchFamily="34" charset="0"/>
              </a:rPr>
              <a:t>estate</a:t>
            </a:r>
          </a:p>
          <a:p>
            <a:pPr>
              <a:spcBef>
                <a:spcPts val="600"/>
              </a:spcBef>
            </a:pPr>
            <a:r>
              <a:rPr lang="ru-RU" sz="3600" b="1" dirty="0" smtClean="0">
                <a:solidFill>
                  <a:srgbClr val="0070C0"/>
                </a:solidFill>
                <a:latin typeface="+mn-lt"/>
                <a:ea typeface="Verdana" panose="020B0604030504040204" pitchFamily="34" charset="0"/>
                <a:cs typeface="Verdana" panose="020B0604030504040204" pitchFamily="34" charset="0"/>
              </a:rPr>
              <a:t>1</a:t>
            </a:r>
            <a:r>
              <a:rPr lang="ru-RU" sz="3600" b="1" dirty="0">
                <a:solidFill>
                  <a:srgbClr val="0070C0"/>
                </a:solidFill>
                <a:latin typeface="+mn-lt"/>
                <a:ea typeface="Verdana" panose="020B0604030504040204" pitchFamily="34" charset="0"/>
                <a:cs typeface="Verdana" panose="020B0604030504040204" pitchFamily="34" charset="0"/>
              </a:rPr>
              <a:t>, 5 </a:t>
            </a:r>
            <a:r>
              <a:rPr lang="en-US" sz="3600" b="1" dirty="0" err="1">
                <a:solidFill>
                  <a:srgbClr val="0070C0"/>
                </a:solidFill>
                <a:latin typeface="+mn-lt"/>
                <a:ea typeface="Verdana" panose="020B0604030504040204" pitchFamily="34" charset="0"/>
                <a:cs typeface="Verdana" panose="020B0604030504040204" pitchFamily="34" charset="0"/>
              </a:rPr>
              <a:t>mln</a:t>
            </a:r>
            <a:r>
              <a:rPr lang="en-US" sz="3600" b="1" dirty="0">
                <a:solidFill>
                  <a:srgbClr val="0070C0"/>
                </a:solidFill>
                <a:latin typeface="+mn-lt"/>
                <a:ea typeface="Verdana" panose="020B0604030504040204" pitchFamily="34" charset="0"/>
                <a:cs typeface="Verdana" panose="020B0604030504040204" pitchFamily="34" charset="0"/>
              </a:rPr>
              <a:t> </a:t>
            </a:r>
            <a:r>
              <a:rPr lang="en-US" sz="2000" dirty="0" smtClean="0">
                <a:latin typeface="+mn-lt"/>
                <a:ea typeface="Verdana" panose="020B0604030504040204" pitchFamily="34" charset="0"/>
                <a:cs typeface="Verdana" panose="020B0604030504040204" pitchFamily="34" charset="0"/>
              </a:rPr>
              <a:t>residents</a:t>
            </a:r>
            <a:endParaRPr lang="ru-RU" sz="2000" dirty="0">
              <a:latin typeface="+mn-lt"/>
              <a:ea typeface="Verdana" panose="020B0604030504040204" pitchFamily="34" charset="0"/>
              <a:cs typeface="Verdana" panose="020B0604030504040204" pitchFamily="34" charset="0"/>
            </a:endParaRPr>
          </a:p>
          <a:p>
            <a:pPr>
              <a:spcBef>
                <a:spcPts val="600"/>
              </a:spcBef>
            </a:pPr>
            <a:r>
              <a:rPr lang="ru-RU" sz="3600" b="1" dirty="0">
                <a:solidFill>
                  <a:srgbClr val="0070C0"/>
                </a:solidFill>
                <a:latin typeface="+mn-lt"/>
                <a:ea typeface="Verdana" panose="020B0604030504040204" pitchFamily="34" charset="0"/>
                <a:cs typeface="Verdana" panose="020B0604030504040204" pitchFamily="34" charset="0"/>
              </a:rPr>
              <a:t>1</a:t>
            </a:r>
            <a:r>
              <a:rPr lang="ru-RU" sz="2000" b="1" dirty="0">
                <a:latin typeface="+mn-lt"/>
                <a:ea typeface="Verdana" panose="020B0604030504040204" pitchFamily="34" charset="0"/>
                <a:cs typeface="Verdana" panose="020B0604030504040204" pitchFamily="34" charset="0"/>
              </a:rPr>
              <a:t> </a:t>
            </a:r>
            <a:r>
              <a:rPr lang="en-US" sz="3600" b="1" dirty="0" err="1" smtClean="0">
                <a:solidFill>
                  <a:srgbClr val="0070C0"/>
                </a:solidFill>
                <a:latin typeface="+mn-lt"/>
                <a:ea typeface="Verdana" panose="020B0604030504040204" pitchFamily="34" charset="0"/>
                <a:cs typeface="Verdana" panose="020B0604030504040204" pitchFamily="34" charset="0"/>
              </a:rPr>
              <a:t>mln</a:t>
            </a:r>
            <a:r>
              <a:rPr lang="ru-RU" sz="2000" b="1" dirty="0" smtClean="0">
                <a:latin typeface="+mn-lt"/>
                <a:ea typeface="Verdana" panose="020B0604030504040204" pitchFamily="34" charset="0"/>
                <a:cs typeface="Verdana" panose="020B0604030504040204" pitchFamily="34" charset="0"/>
              </a:rPr>
              <a:t> </a:t>
            </a:r>
            <a:r>
              <a:rPr lang="en-US" sz="2000" dirty="0">
                <a:latin typeface="+mn-lt"/>
                <a:ea typeface="Verdana" panose="020B0604030504040204" pitchFamily="34" charset="0"/>
                <a:cs typeface="Verdana" panose="020B0604030504040204" pitchFamily="34" charset="0"/>
              </a:rPr>
              <a:t>new workspaces</a:t>
            </a:r>
            <a:endParaRPr lang="ru-RU" sz="2000" dirty="0">
              <a:latin typeface="+mn-lt"/>
              <a:ea typeface="Verdana" panose="020B0604030504040204" pitchFamily="34" charset="0"/>
              <a:cs typeface="Verdana" panose="020B0604030504040204" pitchFamily="34" charset="0"/>
            </a:endParaRPr>
          </a:p>
        </p:txBody>
      </p:sp>
      <p:pic>
        <p:nvPicPr>
          <p:cNvPr id="12" name="Рисунок 11"/>
          <p:cNvPicPr>
            <a:picLocks noChangeAspect="1"/>
          </p:cNvPicPr>
          <p:nvPr/>
        </p:nvPicPr>
        <p:blipFill>
          <a:blip r:embed="rId4"/>
          <a:stretch>
            <a:fillRect/>
          </a:stretch>
        </p:blipFill>
        <p:spPr>
          <a:xfrm>
            <a:off x="132438" y="909276"/>
            <a:ext cx="4411316" cy="5855019"/>
          </a:xfrm>
          <a:prstGeom prst="rect">
            <a:avLst/>
          </a:prstGeom>
        </p:spPr>
      </p:pic>
      <p:cxnSp>
        <p:nvCxnSpPr>
          <p:cNvPr id="14" name="Прямая со стрелкой 13"/>
          <p:cNvCxnSpPr/>
          <p:nvPr/>
        </p:nvCxnSpPr>
        <p:spPr>
          <a:xfrm flipH="1" flipV="1">
            <a:off x="2530082" y="4687653"/>
            <a:ext cx="632218" cy="801788"/>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530082" y="5489441"/>
            <a:ext cx="2081213" cy="830997"/>
          </a:xfrm>
          <a:prstGeom prst="rect">
            <a:avLst/>
          </a:prstGeom>
          <a:noFill/>
        </p:spPr>
        <p:txBody>
          <a:bodyPr wrap="square" rtlCol="0">
            <a:spAutoFit/>
          </a:bodyPr>
          <a:lstStyle/>
          <a:p>
            <a:r>
              <a:rPr lang="en-US" sz="2400" b="1" dirty="0" smtClean="0">
                <a:solidFill>
                  <a:schemeClr val="accent1">
                    <a:lumMod val="75000"/>
                  </a:schemeClr>
                </a:solidFill>
              </a:rPr>
              <a:t>New </a:t>
            </a:r>
            <a:r>
              <a:rPr lang="en-US" sz="2400" b="1" smtClean="0">
                <a:solidFill>
                  <a:schemeClr val="accent1">
                    <a:lumMod val="75000"/>
                  </a:schemeClr>
                </a:solidFill>
              </a:rPr>
              <a:t>Moscow territory</a:t>
            </a:r>
            <a:endParaRPr lang="ru-RU" sz="2400" b="1" dirty="0">
              <a:solidFill>
                <a:schemeClr val="accent1">
                  <a:lumMod val="75000"/>
                </a:schemeClr>
              </a:solidFill>
            </a:endParaRPr>
          </a:p>
        </p:txBody>
      </p:sp>
    </p:spTree>
    <p:extLst>
      <p:ext uri="{BB962C8B-B14F-4D97-AF65-F5344CB8AC3E}">
        <p14:creationId xmlns:p14="http://schemas.microsoft.com/office/powerpoint/2010/main" val="41636173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 name="Объект 43"/>
          <p:cNvGraphicFramePr>
            <a:graphicFrameLocks noGrp="1"/>
          </p:cNvGraphicFramePr>
          <p:nvPr>
            <p:ph sz="half" idx="1"/>
            <p:extLst>
              <p:ext uri="{D42A27DB-BD31-4B8C-83A1-F6EECF244321}">
                <p14:modId xmlns:p14="http://schemas.microsoft.com/office/powerpoint/2010/main" val="1148900995"/>
              </p:ext>
            </p:extLst>
          </p:nvPr>
        </p:nvGraphicFramePr>
        <p:xfrm>
          <a:off x="346605" y="1825625"/>
          <a:ext cx="4211747" cy="1797609"/>
        </p:xfrm>
        <a:graphic>
          <a:graphicData uri="http://schemas.openxmlformats.org/drawingml/2006/table">
            <a:tbl>
              <a:tblPr bandRow="1">
                <a:tableStyleId>{2D5ABB26-0587-4C30-8999-92F81FD0307C}</a:tableStyleId>
              </a:tblPr>
              <a:tblGrid>
                <a:gridCol w="1504866"/>
                <a:gridCol w="2706881"/>
              </a:tblGrid>
              <a:tr h="42616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FFFFFF"/>
                          </a:solidFill>
                        </a:rPr>
                        <a:t>METRO</a:t>
                      </a:r>
                      <a:r>
                        <a:rPr lang="ru-RU" sz="2400" b="1" baseline="0" dirty="0" smtClean="0">
                          <a:solidFill>
                            <a:srgbClr val="FFFFFF"/>
                          </a:solidFill>
                        </a:rPr>
                        <a:t>. </a:t>
                      </a:r>
                      <a:r>
                        <a:rPr lang="en-GB" sz="1800" b="1" dirty="0" smtClean="0">
                          <a:solidFill>
                            <a:schemeClr val="bg1"/>
                          </a:solidFill>
                        </a:rPr>
                        <a:t>From 2017 till 202</a:t>
                      </a:r>
                      <a:r>
                        <a:rPr lang="ru-RU" sz="1800" b="1" dirty="0" smtClean="0">
                          <a:solidFill>
                            <a:schemeClr val="bg1"/>
                          </a:solidFill>
                        </a:rPr>
                        <a:t>1</a:t>
                      </a:r>
                      <a:endParaRPr lang="ru-RU" sz="1800" b="1" dirty="0" smtClean="0">
                        <a:solidFill>
                          <a:schemeClr val="bg1"/>
                        </a:solidFill>
                        <a:latin typeface="Arial" pitchFamily="34" charset="0"/>
                        <a:cs typeface="Arial" pitchFamily="34" charset="0"/>
                      </a:endParaRPr>
                    </a:p>
                  </a:txBody>
                  <a:tcPr marL="88727" marR="88727">
                    <a:lnB w="19050" cap="flat" cmpd="sng" algn="ctr">
                      <a:solidFill>
                        <a:schemeClr val="bg1">
                          <a:lumMod val="95000"/>
                        </a:schemeClr>
                      </a:solidFill>
                      <a:prstDash val="solid"/>
                      <a:round/>
                      <a:headEnd type="none" w="med" len="med"/>
                      <a:tailEnd type="none" w="med" len="med"/>
                    </a:lnB>
                    <a:solidFill>
                      <a:srgbClr val="31859C"/>
                    </a:solidFill>
                  </a:tcPr>
                </a:tc>
                <a:tc hMerge="1">
                  <a:txBody>
                    <a:bodyPr/>
                    <a:lstStyle/>
                    <a:p>
                      <a:endParaRPr lang="ru-RU" dirty="0"/>
                    </a:p>
                  </a:txBody>
                  <a:tcPr marL="88727" marR="88727">
                    <a:lnB w="19050" cap="flat" cmpd="sng" algn="ctr">
                      <a:solidFill>
                        <a:schemeClr val="bg1">
                          <a:lumMod val="95000"/>
                        </a:schemeClr>
                      </a:solidFill>
                      <a:prstDash val="solid"/>
                      <a:round/>
                      <a:headEnd type="none" w="med" len="med"/>
                      <a:tailEnd type="none" w="med" len="med"/>
                    </a:lnB>
                  </a:tcPr>
                </a:tc>
              </a:tr>
              <a:tr h="3647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1</a:t>
                      </a:r>
                      <a:r>
                        <a:rPr lang="ru-RU" sz="2000" b="1" dirty="0" smtClean="0"/>
                        <a:t>42</a:t>
                      </a:r>
                      <a:r>
                        <a:rPr lang="en-US" sz="2000" b="1" dirty="0" smtClean="0"/>
                        <a:t> km</a:t>
                      </a:r>
                      <a:endParaRPr lang="ru-RU" sz="2000" b="1" dirty="0" smtClean="0">
                        <a:solidFill>
                          <a:schemeClr val="accent5">
                            <a:lumMod val="75000"/>
                          </a:schemeClr>
                        </a:solidFill>
                        <a:latin typeface="Arial" pitchFamily="34" charset="0"/>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kern="1200" dirty="0" smtClean="0"/>
                        <a:t>metro lines</a:t>
                      </a:r>
                      <a:endParaRPr lang="ru-RU" sz="2000" kern="1200" dirty="0" smtClean="0">
                        <a:solidFill>
                          <a:srgbClr val="E46C0A"/>
                        </a:solidFill>
                        <a:latin typeface="Arial" pitchFamily="34" charset="0"/>
                        <a:ea typeface="+mn-ea"/>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tcPr>
                </a:tc>
              </a:tr>
              <a:tr h="3647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dirty="0" smtClean="0"/>
                        <a:t>63</a:t>
                      </a:r>
                      <a:endParaRPr lang="ru-RU" sz="2000" b="1" dirty="0" smtClean="0">
                        <a:solidFill>
                          <a:schemeClr val="accent5">
                            <a:lumMod val="75000"/>
                          </a:schemeClr>
                        </a:solidFill>
                        <a:latin typeface="Arial" pitchFamily="34" charset="0"/>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kern="1200" dirty="0" smtClean="0"/>
                        <a:t>new metro stations</a:t>
                      </a:r>
                      <a:endParaRPr lang="ru-RU" sz="2000" kern="1200" dirty="0" smtClean="0">
                        <a:solidFill>
                          <a:srgbClr val="E46C0A"/>
                        </a:solidFill>
                        <a:latin typeface="Arial" pitchFamily="34" charset="0"/>
                        <a:ea typeface="+mn-ea"/>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tcPr>
                </a:tc>
              </a:tr>
              <a:tr h="5479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dirty="0" smtClean="0"/>
                        <a:t>8 - 10</a:t>
                      </a:r>
                      <a:endParaRPr lang="ru-RU" sz="2000" b="1" dirty="0" smtClean="0">
                        <a:solidFill>
                          <a:schemeClr val="accent5">
                            <a:lumMod val="75000"/>
                          </a:schemeClr>
                        </a:solidFill>
                        <a:latin typeface="Arial" pitchFamily="34" charset="0"/>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kern="1200" dirty="0" smtClean="0"/>
                        <a:t>million passengers a day </a:t>
                      </a:r>
                      <a:endParaRPr lang="ru-RU" sz="2000" kern="1200" dirty="0" smtClean="0">
                        <a:solidFill>
                          <a:srgbClr val="E46C0A"/>
                        </a:solidFill>
                        <a:latin typeface="Arial" pitchFamily="34" charset="0"/>
                        <a:ea typeface="+mn-ea"/>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tcPr>
                </a:tc>
              </a:tr>
            </a:tbl>
          </a:graphicData>
        </a:graphic>
      </p:graphicFrame>
      <p:sp>
        <p:nvSpPr>
          <p:cNvPr id="17" name="Заголовок 1"/>
          <p:cNvSpPr>
            <a:spLocks noGrp="1"/>
          </p:cNvSpPr>
          <p:nvPr>
            <p:ph type="title"/>
          </p:nvPr>
        </p:nvSpPr>
        <p:spPr/>
        <p:txBody>
          <a:bodyPr/>
          <a:lstStyle/>
          <a:p>
            <a:r>
              <a:rPr lang="en-GB" dirty="0" smtClean="0"/>
              <a:t>THE COMPLEX DEVELOPMENT OF THE </a:t>
            </a:r>
            <a:br>
              <a:rPr lang="en-GB" dirty="0" smtClean="0"/>
            </a:br>
            <a:r>
              <a:rPr lang="en-GB" dirty="0" smtClean="0"/>
              <a:t>TRANSPORT INFRASTRUCTURE</a:t>
            </a:r>
            <a:endParaRPr lang="ru-RU" dirty="0"/>
          </a:p>
        </p:txBody>
      </p:sp>
      <p:sp>
        <p:nvSpPr>
          <p:cNvPr id="2" name="Прямоугольник 1"/>
          <p:cNvSpPr/>
          <p:nvPr/>
        </p:nvSpPr>
        <p:spPr>
          <a:xfrm>
            <a:off x="262467" y="3623234"/>
            <a:ext cx="6155602" cy="1323439"/>
          </a:xfrm>
          <a:prstGeom prst="rect">
            <a:avLst/>
          </a:prstGeom>
        </p:spPr>
        <p:txBody>
          <a:bodyPr wrap="square">
            <a:spAutoFit/>
          </a:bodyPr>
          <a:lstStyle/>
          <a:p>
            <a:pPr algn="ctr"/>
            <a:r>
              <a:rPr lang="en-US" sz="2000" b="1" dirty="0" smtClean="0">
                <a:solidFill>
                  <a:srgbClr val="00B050"/>
                </a:solidFill>
              </a:rPr>
              <a:t>THIS WILL REDUCE THE CONGESTION OF THE METRO NETWORK AND PROVIDE QUICK ACCESSIBILITY TO THE STATIONS FOR 93% OF MUSCOVITES</a:t>
            </a:r>
            <a:endParaRPr lang="ru-RU" sz="2000" b="1" dirty="0" smtClean="0">
              <a:solidFill>
                <a:srgbClr val="00B050"/>
              </a:solidFill>
            </a:endParaRPr>
          </a:p>
          <a:p>
            <a:endParaRPr lang="en-GB" sz="2000" b="1" dirty="0">
              <a:solidFill>
                <a:srgbClr val="31859C"/>
              </a:solidFill>
              <a:latin typeface="Arial" pitchFamily="34" charset="0"/>
              <a:cs typeface="Arial" pitchFamily="34" charset="0"/>
            </a:endParaRPr>
          </a:p>
        </p:txBody>
      </p:sp>
      <p:pic>
        <p:nvPicPr>
          <p:cNvPr id="3" name="Рисунок 2"/>
          <p:cNvPicPr>
            <a:picLocks noChangeAspect="1"/>
          </p:cNvPicPr>
          <p:nvPr/>
        </p:nvPicPr>
        <p:blipFill rotWithShape="1">
          <a:blip r:embed="rId3"/>
          <a:srcRect l="6726" t="16064" r="8278" b="8574"/>
          <a:stretch/>
        </p:blipFill>
        <p:spPr>
          <a:xfrm>
            <a:off x="7096859" y="1825624"/>
            <a:ext cx="4676491" cy="2670176"/>
          </a:xfrm>
          <a:prstGeom prst="rect">
            <a:avLst/>
          </a:prstGeom>
        </p:spPr>
      </p:pic>
      <p:cxnSp>
        <p:nvCxnSpPr>
          <p:cNvPr id="13" name="Прямая соединительная линия 12"/>
          <p:cNvCxnSpPr/>
          <p:nvPr/>
        </p:nvCxnSpPr>
        <p:spPr>
          <a:xfrm>
            <a:off x="346604" y="4669980"/>
            <a:ext cx="11473919"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6948960" y="5208895"/>
            <a:ext cx="5137584" cy="1015663"/>
          </a:xfrm>
          <a:prstGeom prst="rect">
            <a:avLst/>
          </a:prstGeom>
        </p:spPr>
        <p:txBody>
          <a:bodyPr wrap="square">
            <a:spAutoFit/>
          </a:bodyPr>
          <a:lstStyle/>
          <a:p>
            <a:pPr algn="ctr">
              <a:spcAft>
                <a:spcPts val="0"/>
              </a:spcAft>
            </a:pPr>
            <a:r>
              <a:rPr lang="en-US" sz="2000" b="1" dirty="0" smtClean="0">
                <a:solidFill>
                  <a:srgbClr val="00B050"/>
                </a:solidFill>
                <a:latin typeface="Calibri" charset="0"/>
                <a:ea typeface="Calibri" charset="0"/>
                <a:cs typeface="Times New Roman" charset="0"/>
              </a:rPr>
              <a:t>ONE OF THE MAIN TASKS IS TO ENSURE THE INTEGRATION OF RAILWAYS WITH THE METRO AND OTHER TYPES OF PUBLIC TRANSPORT</a:t>
            </a:r>
            <a:endParaRPr lang="ru-RU" sz="2000" b="1" dirty="0">
              <a:solidFill>
                <a:srgbClr val="00B050"/>
              </a:solidFill>
              <a:effectLst/>
              <a:latin typeface="Calibri" charset="0"/>
              <a:ea typeface="Calibri" charset="0"/>
              <a:cs typeface="Times New Roman" charset="0"/>
            </a:endParaRPr>
          </a:p>
        </p:txBody>
      </p:sp>
      <p:graphicFrame>
        <p:nvGraphicFramePr>
          <p:cNvPr id="23" name="Объект 43"/>
          <p:cNvGraphicFramePr>
            <a:graphicFrameLocks noGrp="1"/>
          </p:cNvGraphicFramePr>
          <p:nvPr>
            <p:ph sz="half" idx="1"/>
            <p:extLst>
              <p:ext uri="{D42A27DB-BD31-4B8C-83A1-F6EECF244321}">
                <p14:modId xmlns:p14="http://schemas.microsoft.com/office/powerpoint/2010/main" val="149713104"/>
              </p:ext>
            </p:extLst>
          </p:nvPr>
        </p:nvGraphicFramePr>
        <p:xfrm>
          <a:off x="346604" y="4754313"/>
          <a:ext cx="6518219" cy="2032264"/>
        </p:xfrm>
        <a:graphic>
          <a:graphicData uri="http://schemas.openxmlformats.org/drawingml/2006/table">
            <a:tbl>
              <a:tblPr bandRow="1">
                <a:tableStyleId>{2D5ABB26-0587-4C30-8999-92F81FD0307C}</a:tableStyleId>
              </a:tblPr>
              <a:tblGrid>
                <a:gridCol w="1523139"/>
                <a:gridCol w="4995080"/>
              </a:tblGrid>
              <a:tr h="39867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baseline="0" dirty="0" smtClean="0">
                          <a:solidFill>
                            <a:srgbClr val="FFFFFF"/>
                          </a:solidFill>
                        </a:rPr>
                        <a:t>RAILWAY JUNCTIONS</a:t>
                      </a:r>
                      <a:r>
                        <a:rPr lang="ru-RU" sz="2400" b="1" baseline="0" dirty="0" smtClean="0">
                          <a:solidFill>
                            <a:srgbClr val="FFFFFF"/>
                          </a:solidFill>
                        </a:rPr>
                        <a:t>. </a:t>
                      </a:r>
                      <a:r>
                        <a:rPr lang="en-GB" sz="1800" b="1" dirty="0" smtClean="0">
                          <a:solidFill>
                            <a:schemeClr val="bg1"/>
                          </a:solidFill>
                        </a:rPr>
                        <a:t>From 2017 till 2020</a:t>
                      </a:r>
                      <a:endParaRPr lang="ru-RU" sz="1800" b="1" dirty="0" smtClean="0">
                        <a:solidFill>
                          <a:schemeClr val="bg1"/>
                        </a:solidFill>
                        <a:latin typeface="Arial" pitchFamily="34" charset="0"/>
                        <a:cs typeface="Arial" pitchFamily="34" charset="0"/>
                      </a:endParaRPr>
                    </a:p>
                  </a:txBody>
                  <a:tcPr marL="88727" marR="88727">
                    <a:lnB w="19050" cap="flat" cmpd="sng" algn="ctr">
                      <a:solidFill>
                        <a:schemeClr val="bg1">
                          <a:lumMod val="95000"/>
                        </a:schemeClr>
                      </a:solidFill>
                      <a:prstDash val="solid"/>
                      <a:round/>
                      <a:headEnd type="none" w="med" len="med"/>
                      <a:tailEnd type="none" w="med" len="med"/>
                    </a:lnB>
                    <a:solidFill>
                      <a:srgbClr val="31859C"/>
                    </a:solidFill>
                  </a:tcPr>
                </a:tc>
                <a:tc hMerge="1">
                  <a:txBody>
                    <a:bodyPr/>
                    <a:lstStyle/>
                    <a:p>
                      <a:endParaRPr lang="ru-RU" dirty="0"/>
                    </a:p>
                  </a:txBody>
                  <a:tcPr marL="88727" marR="88727">
                    <a:lnB w="19050" cap="flat" cmpd="sng" algn="ctr">
                      <a:solidFill>
                        <a:schemeClr val="bg1">
                          <a:lumMod val="95000"/>
                        </a:schemeClr>
                      </a:solidFill>
                      <a:prstDash val="solid"/>
                      <a:round/>
                      <a:headEnd type="none" w="med" len="med"/>
                      <a:tailEnd type="none" w="med" len="med"/>
                    </a:lnB>
                  </a:tcPr>
                </a:tc>
              </a:tr>
              <a:tr h="6112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1465 km</a:t>
                      </a:r>
                      <a:endParaRPr lang="ru-RU" sz="2000" b="1" dirty="0" smtClean="0">
                        <a:solidFill>
                          <a:schemeClr val="accent5">
                            <a:lumMod val="75000"/>
                          </a:schemeClr>
                        </a:solidFill>
                        <a:latin typeface="Arial" pitchFamily="34" charset="0"/>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kern="1200" dirty="0" smtClean="0"/>
                        <a:t>the length of the tracks of the Moscow railway junction </a:t>
                      </a:r>
                      <a:endParaRPr lang="ru-RU" sz="2000" kern="1200" dirty="0" smtClean="0">
                        <a:solidFill>
                          <a:srgbClr val="E46C0A"/>
                        </a:solidFill>
                        <a:latin typeface="Arial" pitchFamily="34" charset="0"/>
                        <a:ea typeface="+mn-ea"/>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tcPr>
                </a:tc>
              </a:tr>
              <a:tr h="3455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3,5</a:t>
                      </a:r>
                      <a:r>
                        <a:rPr lang="en-US" sz="2000" b="1" baseline="0" dirty="0" smtClean="0"/>
                        <a:t> mins</a:t>
                      </a:r>
                      <a:endParaRPr lang="ru-RU" sz="2000" b="1" dirty="0" smtClean="0">
                        <a:solidFill>
                          <a:schemeClr val="accent5">
                            <a:lumMod val="75000"/>
                          </a:schemeClr>
                        </a:solidFill>
                        <a:latin typeface="Arial" pitchFamily="34" charset="0"/>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effectLst/>
                          <a:latin typeface="+mn-lt"/>
                          <a:ea typeface="+mn-ea"/>
                          <a:cs typeface="+mn-cs"/>
                        </a:rPr>
                        <a:t>intervals of train traffic will be reduced </a:t>
                      </a:r>
                      <a:endParaRPr lang="ru-RU" sz="2000" kern="1200" dirty="0" smtClean="0">
                        <a:solidFill>
                          <a:srgbClr val="E46C0A"/>
                        </a:solidFill>
                        <a:latin typeface="Arial" pitchFamily="34" charset="0"/>
                        <a:ea typeface="+mn-ea"/>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tcPr>
                </a:tc>
              </a:tr>
              <a:tr h="4777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1,5</a:t>
                      </a:r>
                      <a:r>
                        <a:rPr lang="en-US" sz="2000" b="1" baseline="0" dirty="0" smtClean="0"/>
                        <a:t> times</a:t>
                      </a:r>
                      <a:endParaRPr lang="ru-RU" sz="2000" b="1" dirty="0" smtClean="0">
                        <a:solidFill>
                          <a:schemeClr val="accent5">
                            <a:lumMod val="75000"/>
                          </a:schemeClr>
                        </a:solidFill>
                        <a:latin typeface="Arial" pitchFamily="34" charset="0"/>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kern="1200" dirty="0" smtClean="0"/>
                        <a:t>the speed of the train will increase </a:t>
                      </a:r>
                      <a:endParaRPr lang="ru-RU" sz="2000" kern="1200" dirty="0" smtClean="0">
                        <a:solidFill>
                          <a:srgbClr val="E46C0A"/>
                        </a:solidFill>
                        <a:latin typeface="Arial" pitchFamily="34" charset="0"/>
                        <a:ea typeface="+mn-ea"/>
                        <a:cs typeface="Arial" pitchFamily="34" charset="0"/>
                      </a:endParaRPr>
                    </a:p>
                  </a:txBody>
                  <a:tcPr marL="88727" marR="88727">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tcPr>
                </a:tc>
              </a:tr>
            </a:tbl>
          </a:graphicData>
        </a:graphic>
      </p:graphicFrame>
      <p:sp>
        <p:nvSpPr>
          <p:cNvPr id="24" name="Текст 7"/>
          <p:cNvSpPr>
            <a:spLocks noGrp="1"/>
          </p:cNvSpPr>
          <p:nvPr>
            <p:ph type="body" sz="quarter" idx="13"/>
          </p:nvPr>
        </p:nvSpPr>
        <p:spPr>
          <a:xfrm>
            <a:off x="262467" y="1154907"/>
            <a:ext cx="11460162" cy="387350"/>
          </a:xfrm>
        </p:spPr>
        <p:txBody>
          <a:bodyPr/>
          <a:lstStyle/>
          <a:p>
            <a:r>
              <a:rPr lang="en-US" dirty="0" smtClean="0"/>
              <a:t>METRO AND RAILWAY JUNCTIONS</a:t>
            </a:r>
            <a:endParaRPr lang="ru-RU" dirty="0"/>
          </a:p>
        </p:txBody>
      </p:sp>
    </p:spTree>
    <p:extLst>
      <p:ext uri="{BB962C8B-B14F-4D97-AF65-F5344CB8AC3E}">
        <p14:creationId xmlns:p14="http://schemas.microsoft.com/office/powerpoint/2010/main" val="1027365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METRO SYSTEM DEVELOPMENT</a:t>
            </a:r>
            <a:endParaRPr lang="ru-RU" dirty="0"/>
          </a:p>
        </p:txBody>
      </p:sp>
      <p:sp>
        <p:nvSpPr>
          <p:cNvPr id="9" name="TextBox 8"/>
          <p:cNvSpPr txBox="1"/>
          <p:nvPr/>
        </p:nvSpPr>
        <p:spPr>
          <a:xfrm>
            <a:off x="6210829" y="968989"/>
            <a:ext cx="5777971" cy="1384995"/>
          </a:xfrm>
          <a:prstGeom prst="rect">
            <a:avLst/>
          </a:prstGeom>
          <a:noFill/>
        </p:spPr>
        <p:txBody>
          <a:bodyPr wrap="square" rtlCol="0">
            <a:spAutoFit/>
          </a:bodyPr>
          <a:lstStyle/>
          <a:p>
            <a:pPr algn="ctr"/>
            <a:r>
              <a:rPr lang="en-US" sz="2800" b="1" dirty="0" smtClean="0"/>
              <a:t>Third Interchange Circuit is the major project in the history of </a:t>
            </a:r>
            <a:r>
              <a:rPr lang="en-US" sz="2800" b="1" smtClean="0"/>
              <a:t>Moscow metro:</a:t>
            </a:r>
            <a:endParaRPr lang="ru-RU" sz="2800" b="1" dirty="0"/>
          </a:p>
        </p:txBody>
      </p:sp>
      <p:sp>
        <p:nvSpPr>
          <p:cNvPr id="11" name="TextBox 10"/>
          <p:cNvSpPr txBox="1"/>
          <p:nvPr/>
        </p:nvSpPr>
        <p:spPr>
          <a:xfrm>
            <a:off x="7220214" y="2413697"/>
            <a:ext cx="5334000" cy="2123658"/>
          </a:xfrm>
          <a:prstGeom prst="rect">
            <a:avLst/>
          </a:prstGeom>
          <a:noFill/>
        </p:spPr>
        <p:txBody>
          <a:bodyPr wrap="square" rtlCol="0">
            <a:spAutoFit/>
          </a:bodyPr>
          <a:lstStyle/>
          <a:p>
            <a:r>
              <a:rPr lang="en-US" sz="3600" b="1" dirty="0" smtClean="0">
                <a:solidFill>
                  <a:srgbClr val="0070C0"/>
                </a:solidFill>
              </a:rPr>
              <a:t>68 km </a:t>
            </a:r>
            <a:r>
              <a:rPr lang="en-US" sz="2400" dirty="0" smtClean="0"/>
              <a:t>total length</a:t>
            </a:r>
          </a:p>
          <a:p>
            <a:r>
              <a:rPr lang="en-US" sz="3600" b="1" dirty="0" smtClean="0">
                <a:solidFill>
                  <a:srgbClr val="0070C0"/>
                </a:solidFill>
              </a:rPr>
              <a:t>31 stations</a:t>
            </a:r>
          </a:p>
          <a:p>
            <a:r>
              <a:rPr lang="en-US" sz="3600" b="1" dirty="0" smtClean="0">
                <a:solidFill>
                  <a:srgbClr val="0070C0"/>
                </a:solidFill>
              </a:rPr>
              <a:t>21 transfer points </a:t>
            </a:r>
            <a:r>
              <a:rPr lang="en-US" sz="2400" dirty="0" smtClean="0"/>
              <a:t>to metro</a:t>
            </a:r>
            <a:br>
              <a:rPr lang="en-US" sz="2400" dirty="0" smtClean="0"/>
            </a:br>
            <a:r>
              <a:rPr lang="en-US" sz="2400" dirty="0" smtClean="0"/>
              <a:t>and Moscow Central Circle stations</a:t>
            </a:r>
            <a:endParaRPr lang="ru-RU" sz="2400" dirty="0"/>
          </a:p>
        </p:txBody>
      </p:sp>
      <p:sp>
        <p:nvSpPr>
          <p:cNvPr id="17" name="TextBox 16"/>
          <p:cNvSpPr txBox="1"/>
          <p:nvPr/>
        </p:nvSpPr>
        <p:spPr>
          <a:xfrm>
            <a:off x="6847477" y="4898991"/>
            <a:ext cx="4612096" cy="830997"/>
          </a:xfrm>
          <a:prstGeom prst="rect">
            <a:avLst/>
          </a:prstGeom>
          <a:noFill/>
        </p:spPr>
        <p:txBody>
          <a:bodyPr wrap="none" rtlCol="0">
            <a:spAutoFit/>
          </a:bodyPr>
          <a:lstStyle/>
          <a:p>
            <a:pPr algn="ctr"/>
            <a:r>
              <a:rPr lang="en-US" sz="2400" b="1" dirty="0" smtClean="0">
                <a:solidFill>
                  <a:srgbClr val="00B050"/>
                </a:solidFill>
              </a:rPr>
              <a:t>Total length of Moscow metro will </a:t>
            </a:r>
          </a:p>
          <a:p>
            <a:pPr algn="ctr"/>
            <a:r>
              <a:rPr lang="en-US" sz="2400" b="1" dirty="0" smtClean="0">
                <a:solidFill>
                  <a:srgbClr val="00B050"/>
                </a:solidFill>
              </a:rPr>
              <a:t>increase by </a:t>
            </a:r>
            <a:r>
              <a:rPr lang="en-US" sz="2400" b="1" dirty="0" smtClean="0">
                <a:solidFill>
                  <a:srgbClr val="0070C0"/>
                </a:solidFill>
              </a:rPr>
              <a:t>1,5 times</a:t>
            </a:r>
            <a:endParaRPr lang="ru-RU" sz="2400" b="1" dirty="0">
              <a:solidFill>
                <a:srgbClr val="0070C0"/>
              </a:solidFill>
            </a:endParaRPr>
          </a:p>
        </p:txBody>
      </p:sp>
      <p:sp>
        <p:nvSpPr>
          <p:cNvPr id="18" name="TextBox 17"/>
          <p:cNvSpPr txBox="1"/>
          <p:nvPr/>
        </p:nvSpPr>
        <p:spPr>
          <a:xfrm>
            <a:off x="6759575" y="5938103"/>
            <a:ext cx="4787900" cy="830997"/>
          </a:xfrm>
          <a:prstGeom prst="rect">
            <a:avLst/>
          </a:prstGeom>
          <a:noFill/>
        </p:spPr>
        <p:txBody>
          <a:bodyPr wrap="square" rtlCol="0">
            <a:spAutoFit/>
          </a:bodyPr>
          <a:lstStyle/>
          <a:p>
            <a:pPr algn="ctr"/>
            <a:r>
              <a:rPr lang="en-US" sz="2400" b="1" dirty="0" smtClean="0">
                <a:solidFill>
                  <a:srgbClr val="0070C0"/>
                </a:solidFill>
              </a:rPr>
              <a:t>30% of citizens</a:t>
            </a:r>
            <a:r>
              <a:rPr lang="en-US" sz="2400" dirty="0" smtClean="0"/>
              <a:t> </a:t>
            </a:r>
            <a:r>
              <a:rPr lang="en-US" sz="2400" b="1" dirty="0" smtClean="0">
                <a:solidFill>
                  <a:srgbClr val="00B050"/>
                </a:solidFill>
              </a:rPr>
              <a:t>in </a:t>
            </a:r>
            <a:r>
              <a:rPr lang="en-US" sz="2400" b="1" dirty="0">
                <a:solidFill>
                  <a:srgbClr val="00B050"/>
                </a:solidFill>
              </a:rPr>
              <a:t>N</a:t>
            </a:r>
            <a:r>
              <a:rPr lang="en-US" sz="2400" b="1" dirty="0" smtClean="0">
                <a:solidFill>
                  <a:srgbClr val="00B050"/>
                </a:solidFill>
              </a:rPr>
              <a:t>ew Moscow will get metro within walking distance </a:t>
            </a:r>
            <a:endParaRPr lang="ru-RU" sz="2400" b="1" dirty="0">
              <a:solidFill>
                <a:srgbClr val="00B050"/>
              </a:solidFill>
            </a:endParaRPr>
          </a:p>
        </p:txBody>
      </p:sp>
      <p:pic>
        <p:nvPicPr>
          <p:cNvPr id="21" name="Рисунок 20"/>
          <p:cNvPicPr>
            <a:picLocks noChangeAspect="1"/>
          </p:cNvPicPr>
          <p:nvPr/>
        </p:nvPicPr>
        <p:blipFill rotWithShape="1">
          <a:blip r:embed="rId2">
            <a:extLst>
              <a:ext uri="{28A0092B-C50C-407E-A947-70E740481C1C}">
                <a14:useLocalDpi xmlns:a14="http://schemas.microsoft.com/office/drawing/2010/main" val="0"/>
              </a:ext>
            </a:extLst>
          </a:blip>
          <a:srcRect l="4661" t="5741" r="4836" b="3518"/>
          <a:stretch/>
        </p:blipFill>
        <p:spPr>
          <a:xfrm>
            <a:off x="431800" y="909276"/>
            <a:ext cx="5609696" cy="5898607"/>
          </a:xfrm>
          <a:prstGeom prst="rect">
            <a:avLst/>
          </a:prstGeom>
        </p:spPr>
      </p:pic>
      <p:pic>
        <p:nvPicPr>
          <p:cNvPr id="23" name="Рисунок 22"/>
          <p:cNvPicPr>
            <a:picLocks noChangeAspect="1"/>
          </p:cNvPicPr>
          <p:nvPr/>
        </p:nvPicPr>
        <p:blipFill>
          <a:blip r:embed="rId3"/>
          <a:stretch>
            <a:fillRect/>
          </a:stretch>
        </p:blipFill>
        <p:spPr>
          <a:xfrm>
            <a:off x="6573464" y="3843632"/>
            <a:ext cx="548026" cy="512468"/>
          </a:xfrm>
          <a:prstGeom prst="rect">
            <a:avLst/>
          </a:prstGeom>
        </p:spPr>
      </p:pic>
      <p:pic>
        <p:nvPicPr>
          <p:cNvPr id="24" name="Рисунок 23"/>
          <p:cNvPicPr>
            <a:picLocks noChangeAspect="1"/>
          </p:cNvPicPr>
          <p:nvPr/>
        </p:nvPicPr>
        <p:blipFill>
          <a:blip r:embed="rId4"/>
          <a:stretch>
            <a:fillRect/>
          </a:stretch>
        </p:blipFill>
        <p:spPr>
          <a:xfrm>
            <a:off x="6573464" y="3132687"/>
            <a:ext cx="590326" cy="501571"/>
          </a:xfrm>
          <a:prstGeom prst="rect">
            <a:avLst/>
          </a:prstGeom>
        </p:spPr>
      </p:pic>
      <p:pic>
        <p:nvPicPr>
          <p:cNvPr id="2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1010" y="2497921"/>
            <a:ext cx="333995" cy="490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17960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a:t>THE COMPLEX DEVELOPMENT OF THE </a:t>
            </a:r>
            <a:br>
              <a:rPr lang="en-US" dirty="0"/>
            </a:br>
            <a:r>
              <a:rPr lang="en-US" dirty="0"/>
              <a:t>TRANSPORT INFRASTRUCTURE</a:t>
            </a:r>
            <a:endParaRPr lang="ru-RU" dirty="0"/>
          </a:p>
        </p:txBody>
      </p:sp>
      <p:sp>
        <p:nvSpPr>
          <p:cNvPr id="5" name="Текст 4"/>
          <p:cNvSpPr>
            <a:spLocks noGrp="1"/>
          </p:cNvSpPr>
          <p:nvPr>
            <p:ph type="body" sz="quarter" idx="13"/>
          </p:nvPr>
        </p:nvSpPr>
        <p:spPr/>
        <p:txBody>
          <a:bodyPr/>
          <a:lstStyle/>
          <a:p>
            <a:r>
              <a:rPr lang="en-US" dirty="0" smtClean="0"/>
              <a:t>METRO. THE </a:t>
            </a:r>
            <a:r>
              <a:rPr lang="en-US" dirty="0"/>
              <a:t>MOSCOW CENTRAL CIRCLE</a:t>
            </a:r>
            <a:endParaRPr lang="ru-RU" dirty="0"/>
          </a:p>
        </p:txBody>
      </p:sp>
      <p:pic>
        <p:nvPicPr>
          <p:cNvPr id="9" name="Рисунок 8"/>
          <p:cNvPicPr>
            <a:picLocks noChangeAspect="1"/>
          </p:cNvPicPr>
          <p:nvPr/>
        </p:nvPicPr>
        <p:blipFill rotWithShape="1">
          <a:blip r:embed="rId2" cstate="print">
            <a:extLst>
              <a:ext uri="{28A0092B-C50C-407E-A947-70E740481C1C}">
                <a14:useLocalDpi xmlns:a14="http://schemas.microsoft.com/office/drawing/2010/main" val="0"/>
              </a:ext>
            </a:extLst>
          </a:blip>
          <a:srcRect l="3473" r="9472"/>
          <a:stretch/>
        </p:blipFill>
        <p:spPr>
          <a:xfrm>
            <a:off x="129396" y="1702234"/>
            <a:ext cx="5981206" cy="4965985"/>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9775" y="1770801"/>
            <a:ext cx="547051" cy="803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Объект 2"/>
          <p:cNvSpPr txBox="1">
            <a:spLocks/>
          </p:cNvSpPr>
          <p:nvPr/>
        </p:nvSpPr>
        <p:spPr>
          <a:xfrm>
            <a:off x="7120067" y="1758785"/>
            <a:ext cx="4490586" cy="715655"/>
          </a:xfrm>
          <a:prstGeom prst="rect">
            <a:avLst/>
          </a:prstGeom>
        </p:spPr>
        <p:txBody>
          <a:bodyPr vert="horz" lIns="56684" tIns="28342" rIns="56684" bIns="28342"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200"/>
              </a:spcBef>
              <a:buNone/>
            </a:pPr>
            <a:r>
              <a:rPr lang="ru-RU" sz="4000" b="1" dirty="0">
                <a:latin typeface="Verdana" panose="020B0604030504040204" pitchFamily="34" charset="0"/>
                <a:ea typeface="Verdana" panose="020B0604030504040204" pitchFamily="34" charset="0"/>
                <a:cs typeface="Verdana" panose="020B0604030504040204" pitchFamily="34" charset="0"/>
              </a:rPr>
              <a:t>54</a:t>
            </a:r>
            <a:r>
              <a:rPr lang="ru-RU" sz="4400" b="1" dirty="0">
                <a:latin typeface="Verdana" panose="020B0604030504040204" pitchFamily="34" charset="0"/>
                <a:ea typeface="Verdana" panose="020B0604030504040204" pitchFamily="34" charset="0"/>
                <a:cs typeface="Verdana" panose="020B0604030504040204" pitchFamily="34" charset="0"/>
              </a:rPr>
              <a:t> </a:t>
            </a:r>
            <a:r>
              <a:rPr lang="en-US" sz="2400" b="1" dirty="0">
                <a:latin typeface="Verdana" panose="020B0604030504040204" pitchFamily="34" charset="0"/>
                <a:ea typeface="Verdana" panose="020B0604030504040204" pitchFamily="34" charset="0"/>
                <a:cs typeface="Verdana" panose="020B0604030504040204" pitchFamily="34" charset="0"/>
              </a:rPr>
              <a:t>km</a:t>
            </a:r>
            <a:r>
              <a:rPr lang="ru-RU" sz="2400" b="1" dirty="0" smtClean="0">
                <a:latin typeface="Verdana" panose="020B0604030504040204" pitchFamily="34" charset="0"/>
                <a:ea typeface="Verdana" panose="020B0604030504040204" pitchFamily="34" charset="0"/>
                <a:cs typeface="Verdana" panose="020B0604030504040204" pitchFamily="34" charset="0"/>
              </a:rPr>
              <a:t> </a:t>
            </a:r>
            <a:r>
              <a:rPr lang="en-US" sz="2400" dirty="0">
                <a:latin typeface="Verdana" panose="020B0604030504040204" pitchFamily="34" charset="0"/>
                <a:ea typeface="Verdana" panose="020B0604030504040204" pitchFamily="34" charset="0"/>
                <a:cs typeface="Verdana" panose="020B0604030504040204" pitchFamily="34" charset="0"/>
              </a:rPr>
              <a:t>of lines </a:t>
            </a:r>
            <a:endParaRPr lang="en-US" sz="2400" dirty="0" smtClean="0">
              <a:latin typeface="Verdana" panose="020B0604030504040204" pitchFamily="34" charset="0"/>
              <a:ea typeface="Verdana" panose="020B0604030504040204" pitchFamily="34" charset="0"/>
              <a:cs typeface="Verdana" panose="020B0604030504040204" pitchFamily="34" charset="0"/>
            </a:endParaRPr>
          </a:p>
        </p:txBody>
      </p:sp>
      <p:sp>
        <p:nvSpPr>
          <p:cNvPr id="10" name="Прямоугольник 9"/>
          <p:cNvSpPr/>
          <p:nvPr/>
        </p:nvSpPr>
        <p:spPr>
          <a:xfrm>
            <a:off x="7120067" y="2719759"/>
            <a:ext cx="2307042" cy="707886"/>
          </a:xfrm>
          <a:prstGeom prst="rect">
            <a:avLst/>
          </a:prstGeom>
        </p:spPr>
        <p:txBody>
          <a:bodyPr wrap="none">
            <a:spAutoFit/>
          </a:bodyPr>
          <a:lstStyle/>
          <a:p>
            <a:pPr>
              <a:spcBef>
                <a:spcPts val="1200"/>
              </a:spcBef>
            </a:pPr>
            <a:r>
              <a:rPr lang="ru-RU" sz="4000" b="1" dirty="0">
                <a:latin typeface="Verdana" panose="020B0604030504040204" pitchFamily="34" charset="0"/>
                <a:ea typeface="Verdana" panose="020B0604030504040204" pitchFamily="34" charset="0"/>
                <a:cs typeface="Verdana" panose="020B0604030504040204" pitchFamily="34" charset="0"/>
              </a:rPr>
              <a:t>31 </a:t>
            </a:r>
            <a:r>
              <a:rPr lang="en-US" sz="2400" dirty="0">
                <a:latin typeface="Verdana" panose="020B0604030504040204" pitchFamily="34" charset="0"/>
                <a:ea typeface="Verdana" panose="020B0604030504040204" pitchFamily="34" charset="0"/>
                <a:cs typeface="Verdana" panose="020B0604030504040204" pitchFamily="34" charset="0"/>
              </a:rPr>
              <a:t>stations</a:t>
            </a:r>
            <a:endParaRPr lang="ru-RU" sz="2400" dirty="0">
              <a:latin typeface="Verdana" panose="020B0604030504040204" pitchFamily="34" charset="0"/>
              <a:ea typeface="Verdana" panose="020B0604030504040204" pitchFamily="34" charset="0"/>
              <a:cs typeface="Verdana" panose="020B0604030504040204" pitchFamily="34" charset="0"/>
            </a:endParaRPr>
          </a:p>
        </p:txBody>
      </p:sp>
      <p:pic>
        <p:nvPicPr>
          <p:cNvPr id="14" name="Рисунок 13"/>
          <p:cNvPicPr>
            <a:picLocks noChangeAspect="1"/>
          </p:cNvPicPr>
          <p:nvPr/>
        </p:nvPicPr>
        <p:blipFill>
          <a:blip r:embed="rId4"/>
          <a:stretch>
            <a:fillRect/>
          </a:stretch>
        </p:blipFill>
        <p:spPr>
          <a:xfrm>
            <a:off x="6166264" y="2763230"/>
            <a:ext cx="819628" cy="696397"/>
          </a:xfrm>
          <a:prstGeom prst="rect">
            <a:avLst/>
          </a:prstGeom>
        </p:spPr>
      </p:pic>
      <p:pic>
        <p:nvPicPr>
          <p:cNvPr id="15" name="Рисунок 14"/>
          <p:cNvPicPr>
            <a:picLocks noChangeAspect="1"/>
          </p:cNvPicPr>
          <p:nvPr/>
        </p:nvPicPr>
        <p:blipFill>
          <a:blip r:embed="rId5"/>
          <a:stretch>
            <a:fillRect/>
          </a:stretch>
        </p:blipFill>
        <p:spPr>
          <a:xfrm>
            <a:off x="6166264" y="3804168"/>
            <a:ext cx="819628" cy="766447"/>
          </a:xfrm>
          <a:prstGeom prst="rect">
            <a:avLst/>
          </a:prstGeom>
        </p:spPr>
      </p:pic>
      <p:sp>
        <p:nvSpPr>
          <p:cNvPr id="12" name="Прямоугольник 11"/>
          <p:cNvSpPr/>
          <p:nvPr/>
        </p:nvSpPr>
        <p:spPr>
          <a:xfrm>
            <a:off x="7120067" y="3473570"/>
            <a:ext cx="5335940" cy="1200329"/>
          </a:xfrm>
          <a:prstGeom prst="rect">
            <a:avLst/>
          </a:prstGeom>
        </p:spPr>
        <p:txBody>
          <a:bodyPr wrap="square">
            <a:spAutoFit/>
          </a:bodyPr>
          <a:lstStyle/>
          <a:p>
            <a:pPr>
              <a:spcBef>
                <a:spcPts val="1200"/>
              </a:spcBef>
            </a:pPr>
            <a:r>
              <a:rPr lang="ru-RU" sz="4000" b="1" dirty="0">
                <a:latin typeface="Verdana" panose="020B0604030504040204" pitchFamily="34" charset="0"/>
                <a:ea typeface="Verdana" panose="020B0604030504040204" pitchFamily="34" charset="0"/>
                <a:cs typeface="Verdana" panose="020B0604030504040204" pitchFamily="34" charset="0"/>
              </a:rPr>
              <a:t>17</a:t>
            </a:r>
            <a:r>
              <a:rPr lang="ru-RU" sz="4800" b="1" dirty="0">
                <a:latin typeface="Verdana" panose="020B0604030504040204" pitchFamily="34" charset="0"/>
                <a:ea typeface="Verdana" panose="020B0604030504040204" pitchFamily="34" charset="0"/>
                <a:cs typeface="Verdana" panose="020B0604030504040204" pitchFamily="34" charset="0"/>
              </a:rPr>
              <a:t> </a:t>
            </a:r>
            <a:r>
              <a:rPr lang="en-US" sz="2400" dirty="0">
                <a:latin typeface="Verdana" panose="020B0604030504040204" pitchFamily="34" charset="0"/>
                <a:ea typeface="Verdana" panose="020B0604030504040204" pitchFamily="34" charset="0"/>
                <a:cs typeface="Verdana" panose="020B0604030504040204" pitchFamily="34" charset="0"/>
              </a:rPr>
              <a:t>transfer points on </a:t>
            </a:r>
            <a:r>
              <a:rPr lang="en-US" sz="2400" b="1" dirty="0">
                <a:latin typeface="Verdana" panose="020B0604030504040204" pitchFamily="34" charset="0"/>
                <a:ea typeface="Verdana" panose="020B0604030504040204" pitchFamily="34" charset="0"/>
                <a:cs typeface="Verdana" panose="020B0604030504040204" pitchFamily="34" charset="0"/>
              </a:rPr>
              <a:t>11</a:t>
            </a:r>
            <a:r>
              <a:rPr lang="en-US" sz="2400" dirty="0">
                <a:latin typeface="Verdana" panose="020B0604030504040204" pitchFamily="34" charset="0"/>
                <a:ea typeface="Verdana" panose="020B0604030504040204" pitchFamily="34" charset="0"/>
                <a:cs typeface="Verdana" panose="020B0604030504040204" pitchFamily="34" charset="0"/>
              </a:rPr>
              <a:t> metro lines</a:t>
            </a:r>
            <a:endParaRPr lang="ru-RU" sz="2400" dirty="0">
              <a:latin typeface="Verdana" panose="020B0604030504040204" pitchFamily="34" charset="0"/>
              <a:ea typeface="Verdana" panose="020B0604030504040204" pitchFamily="34" charset="0"/>
              <a:cs typeface="Verdana" panose="020B0604030504040204" pitchFamily="34" charset="0"/>
            </a:endParaRPr>
          </a:p>
        </p:txBody>
      </p:sp>
      <p:pic>
        <p:nvPicPr>
          <p:cNvPr id="17" name="Рисунок 16"/>
          <p:cNvPicPr>
            <a:picLocks noChangeAspect="1"/>
          </p:cNvPicPr>
          <p:nvPr/>
        </p:nvPicPr>
        <p:blipFill>
          <a:blip r:embed="rId6"/>
          <a:stretch>
            <a:fillRect/>
          </a:stretch>
        </p:blipFill>
        <p:spPr>
          <a:xfrm>
            <a:off x="6166263" y="4937917"/>
            <a:ext cx="931143" cy="735112"/>
          </a:xfrm>
          <a:prstGeom prst="rect">
            <a:avLst/>
          </a:prstGeom>
        </p:spPr>
      </p:pic>
      <p:sp>
        <p:nvSpPr>
          <p:cNvPr id="13" name="Прямоугольник 12"/>
          <p:cNvSpPr/>
          <p:nvPr/>
        </p:nvSpPr>
        <p:spPr>
          <a:xfrm>
            <a:off x="7198778" y="5108526"/>
            <a:ext cx="4850467" cy="300894"/>
          </a:xfrm>
          <a:prstGeom prst="rect">
            <a:avLst/>
          </a:prstGeom>
        </p:spPr>
        <p:txBody>
          <a:bodyPr wrap="square" lIns="56684" tIns="28342" rIns="56684" bIns="28342">
            <a:spAutoFit/>
          </a:bodyPr>
          <a:lstStyle/>
          <a:p>
            <a:pPr>
              <a:lnSpc>
                <a:spcPts val="1860"/>
              </a:lnSpc>
            </a:pPr>
            <a:r>
              <a:rPr lang="en-US" sz="2400" b="1" dirty="0">
                <a:solidFill>
                  <a:srgbClr val="00B050"/>
                </a:solidFill>
                <a:latin typeface="Verdana" panose="020B0604030504040204" pitchFamily="34" charset="0"/>
                <a:ea typeface="Verdana" panose="020B0604030504040204" pitchFamily="34" charset="0"/>
                <a:cs typeface="Verdana" panose="020B0604030504040204" pitchFamily="34" charset="0"/>
              </a:rPr>
              <a:t>&gt; 300 thousand people</a:t>
            </a:r>
          </a:p>
        </p:txBody>
      </p:sp>
      <p:sp>
        <p:nvSpPr>
          <p:cNvPr id="16" name="Прямоугольник 15"/>
          <p:cNvSpPr/>
          <p:nvPr/>
        </p:nvSpPr>
        <p:spPr>
          <a:xfrm>
            <a:off x="7198778" y="5358958"/>
            <a:ext cx="3150783" cy="334236"/>
          </a:xfrm>
          <a:prstGeom prst="rect">
            <a:avLst/>
          </a:prstGeom>
        </p:spPr>
        <p:txBody>
          <a:bodyPr wrap="square" lIns="56684" tIns="28342" rIns="56684" bIns="28342">
            <a:spAutoFit/>
          </a:bodyPr>
          <a:lstStyle/>
          <a:p>
            <a:r>
              <a:rPr lang="en-US" dirty="0">
                <a:latin typeface="Verdana" panose="020B0604030504040204" pitchFamily="34" charset="0"/>
                <a:ea typeface="Verdana" panose="020B0604030504040204" pitchFamily="34" charset="0"/>
                <a:cs typeface="Verdana" panose="020B0604030504040204" pitchFamily="34" charset="0"/>
              </a:rPr>
              <a:t>Daily MCC ridership</a:t>
            </a:r>
          </a:p>
        </p:txBody>
      </p:sp>
      <p:pic>
        <p:nvPicPr>
          <p:cNvPr id="18" name="Рисунок 17"/>
          <p:cNvPicPr>
            <a:picLocks noChangeAspect="1"/>
          </p:cNvPicPr>
          <p:nvPr/>
        </p:nvPicPr>
        <p:blipFill>
          <a:blip r:embed="rId7"/>
          <a:stretch>
            <a:fillRect/>
          </a:stretch>
        </p:blipFill>
        <p:spPr>
          <a:xfrm>
            <a:off x="6166263" y="6006249"/>
            <a:ext cx="819629" cy="757936"/>
          </a:xfrm>
          <a:prstGeom prst="rect">
            <a:avLst/>
          </a:prstGeom>
        </p:spPr>
      </p:pic>
      <p:sp>
        <p:nvSpPr>
          <p:cNvPr id="21" name="Прямоугольник 20"/>
          <p:cNvSpPr/>
          <p:nvPr/>
        </p:nvSpPr>
        <p:spPr>
          <a:xfrm>
            <a:off x="7198528" y="6006249"/>
            <a:ext cx="4850717" cy="769441"/>
          </a:xfrm>
          <a:prstGeom prst="rect">
            <a:avLst/>
          </a:prstGeom>
        </p:spPr>
        <p:txBody>
          <a:bodyPr wrap="square">
            <a:spAutoFit/>
          </a:bodyPr>
          <a:lstStyle/>
          <a:p>
            <a:r>
              <a:rPr lang="en-US" sz="2200" dirty="0">
                <a:solidFill>
                  <a:prstClr val="black"/>
                </a:solidFill>
                <a:latin typeface="Verdana" panose="020B0604030504040204" pitchFamily="34" charset="0"/>
                <a:ea typeface="Verdana" panose="020B0604030504040204" pitchFamily="34" charset="0"/>
                <a:cs typeface="Verdana" panose="020B0604030504040204" pitchFamily="34" charset="0"/>
              </a:rPr>
              <a:t>Daily city trips take </a:t>
            </a:r>
            <a:r>
              <a:rPr lang="en-US" sz="2200" b="1" dirty="0">
                <a:solidFill>
                  <a:srgbClr val="00B050"/>
                </a:solidFill>
                <a:latin typeface="Verdana" panose="020B0604030504040204" pitchFamily="34" charset="0"/>
                <a:ea typeface="Verdana" panose="020B0604030504040204" pitchFamily="34" charset="0"/>
                <a:cs typeface="Verdana" panose="020B0604030504040204" pitchFamily="34" charset="0"/>
              </a:rPr>
              <a:t>20 minutes </a:t>
            </a:r>
            <a:r>
              <a:rPr lang="en-US" sz="2200" dirty="0" smtClean="0">
                <a:solidFill>
                  <a:prstClr val="black"/>
                </a:solidFill>
                <a:latin typeface="Verdana" panose="020B0604030504040204" pitchFamily="34" charset="0"/>
                <a:ea typeface="Verdana" panose="020B0604030504040204" pitchFamily="34" charset="0"/>
                <a:cs typeface="Verdana" panose="020B0604030504040204" pitchFamily="34" charset="0"/>
              </a:rPr>
              <a:t>LESS NOW </a:t>
            </a:r>
            <a:endParaRPr lang="en-US" sz="2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74204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p:txBody>
          <a:bodyPr>
            <a:normAutofit/>
          </a:bodyPr>
          <a:lstStyle/>
          <a:p>
            <a:r>
              <a:rPr lang="en-US" dirty="0" smtClean="0"/>
              <a:t>PUBLIC TRANSPORT</a:t>
            </a:r>
            <a:endParaRPr lang="en-US" dirty="0"/>
          </a:p>
        </p:txBody>
      </p:sp>
      <p:sp>
        <p:nvSpPr>
          <p:cNvPr id="52" name="Номер слайда 5"/>
          <p:cNvSpPr>
            <a:spLocks noGrp="1"/>
          </p:cNvSpPr>
          <p:nvPr>
            <p:ph type="sldNum" sz="quarter" idx="12"/>
          </p:nvPr>
        </p:nvSpPr>
        <p:spPr/>
        <p:txBody>
          <a:bodyPr/>
          <a:lstStyle>
            <a:lvl1pPr>
              <a:defRPr sz="1026">
                <a:solidFill>
                  <a:schemeClr val="bg1"/>
                </a:solidFill>
                <a:latin typeface="Myriad Pro" panose="020B0503030403020204" pitchFamily="34" charset="0"/>
              </a:defRPr>
            </a:lvl1pPr>
          </a:lstStyle>
          <a:p>
            <a:fld id="{FDB14A3A-0BE7-4B6A-B5EE-18C41F1249F4}" type="slidenum">
              <a:rPr lang="ru-RU" smtClean="0"/>
              <a:pPr/>
              <a:t>15</a:t>
            </a:fld>
            <a:endParaRPr lang="ru-RU" dirty="0"/>
          </a:p>
        </p:txBody>
      </p:sp>
      <p:sp>
        <p:nvSpPr>
          <p:cNvPr id="17" name="Объект 1"/>
          <p:cNvSpPr>
            <a:spLocks noGrp="1"/>
          </p:cNvSpPr>
          <p:nvPr>
            <p:ph sz="half" idx="1"/>
          </p:nvPr>
        </p:nvSpPr>
        <p:spPr>
          <a:xfrm>
            <a:off x="262467" y="1013547"/>
            <a:ext cx="5554134" cy="2179216"/>
          </a:xfrm>
        </p:spPr>
        <p:txBody>
          <a:bodyPr>
            <a:noAutofit/>
          </a:bodyPr>
          <a:lstStyle/>
          <a:p>
            <a:r>
              <a:rPr lang="en-US" sz="2000" b="1" dirty="0">
                <a:solidFill>
                  <a:srgbClr val="00B050"/>
                </a:solidFill>
              </a:rPr>
              <a:t>100% new buses are </a:t>
            </a:r>
            <a:r>
              <a:rPr lang="en-US" sz="2000" b="1" dirty="0" smtClean="0">
                <a:solidFill>
                  <a:srgbClr val="00B050"/>
                </a:solidFill>
              </a:rPr>
              <a:t>equipped: </a:t>
            </a:r>
            <a:endParaRPr lang="en-US" sz="2000" b="1" dirty="0">
              <a:solidFill>
                <a:srgbClr val="00B050"/>
              </a:solidFill>
            </a:endParaRPr>
          </a:p>
          <a:p>
            <a:pPr marL="285750" indent="-285750">
              <a:buFont typeface="Wingdings" charset="2"/>
              <a:buChar char="ü"/>
            </a:pPr>
            <a:r>
              <a:rPr lang="en-US" sz="2000" dirty="0"/>
              <a:t>answerphones for the announcement of </a:t>
            </a:r>
            <a:r>
              <a:rPr lang="en-US" sz="2000" dirty="0" smtClean="0"/>
              <a:t>bus-stops</a:t>
            </a:r>
            <a:endParaRPr lang="en-US" sz="2000" dirty="0"/>
          </a:p>
          <a:p>
            <a:pPr marL="285750" indent="-285750">
              <a:buFont typeface="Wingdings" charset="2"/>
              <a:buChar char="ü"/>
            </a:pPr>
            <a:r>
              <a:rPr lang="en-US" sz="2000" dirty="0"/>
              <a:t>the intra saloon running line informing on the name of the following </a:t>
            </a:r>
          </a:p>
          <a:p>
            <a:pPr marL="285750" indent="-285750">
              <a:buFont typeface="Wingdings" charset="2"/>
              <a:buChar char="ü"/>
            </a:pPr>
            <a:r>
              <a:rPr lang="en-US" sz="2000" dirty="0"/>
              <a:t>stop, temperature in salon and </a:t>
            </a:r>
            <a:r>
              <a:rPr lang="en-US" sz="2000" dirty="0" smtClean="0"/>
              <a:t>another </a:t>
            </a:r>
            <a:endParaRPr lang="en-US" sz="2000" dirty="0"/>
          </a:p>
          <a:p>
            <a:pPr marL="285750" indent="-285750">
              <a:buFont typeface="Wingdings" charset="2"/>
              <a:buChar char="ü"/>
            </a:pPr>
            <a:r>
              <a:rPr lang="en-US" sz="2000" dirty="0"/>
              <a:t>Electronic Route guide, well distinguishable in </a:t>
            </a:r>
            <a:r>
              <a:rPr lang="en-US" sz="2000" dirty="0" smtClean="0"/>
              <a:t>night-time</a:t>
            </a:r>
            <a:endParaRPr lang="en-US" sz="2000" dirty="0"/>
          </a:p>
          <a:p>
            <a:endParaRPr lang="ru-RU" sz="2000" dirty="0"/>
          </a:p>
        </p:txBody>
      </p:sp>
      <p:sp>
        <p:nvSpPr>
          <p:cNvPr id="18" name="Прямоугольник 17"/>
          <p:cNvSpPr/>
          <p:nvPr/>
        </p:nvSpPr>
        <p:spPr>
          <a:xfrm>
            <a:off x="262467" y="3833300"/>
            <a:ext cx="5554134" cy="1015663"/>
          </a:xfrm>
          <a:prstGeom prst="rect">
            <a:avLst/>
          </a:prstGeom>
        </p:spPr>
        <p:txBody>
          <a:bodyPr wrap="square">
            <a:spAutoFit/>
          </a:bodyPr>
          <a:lstStyle/>
          <a:p>
            <a:r>
              <a:rPr lang="en-US" sz="2000" b="1" dirty="0">
                <a:solidFill>
                  <a:srgbClr val="00B050"/>
                </a:solidFill>
              </a:rPr>
              <a:t>100% new buses are connected</a:t>
            </a:r>
            <a:r>
              <a:rPr lang="en-US" sz="2000" dirty="0"/>
              <a:t/>
            </a:r>
            <a:br>
              <a:rPr lang="en-US" sz="2000" dirty="0"/>
            </a:br>
            <a:r>
              <a:rPr lang="en-US" sz="2000" dirty="0"/>
              <a:t>to the GLONASS navigation system allowing to trace each bus in real time </a:t>
            </a:r>
          </a:p>
        </p:txBody>
      </p:sp>
      <p:sp>
        <p:nvSpPr>
          <p:cNvPr id="19" name="Объект 2"/>
          <p:cNvSpPr>
            <a:spLocks noGrp="1"/>
          </p:cNvSpPr>
          <p:nvPr>
            <p:ph sz="half" idx="2"/>
          </p:nvPr>
        </p:nvSpPr>
        <p:spPr>
          <a:xfrm>
            <a:off x="262467" y="4833284"/>
            <a:ext cx="5804428" cy="431438"/>
          </a:xfrm>
        </p:spPr>
        <p:txBody>
          <a:bodyPr>
            <a:noAutofit/>
          </a:bodyPr>
          <a:lstStyle/>
          <a:p>
            <a:r>
              <a:rPr lang="en-US" sz="2000" b="1" dirty="0">
                <a:solidFill>
                  <a:srgbClr val="00B050"/>
                </a:solidFill>
              </a:rPr>
              <a:t>Has increased by 30% </a:t>
            </a:r>
            <a:r>
              <a:rPr lang="en-US" sz="2000" dirty="0"/>
              <a:t>number of the provided </a:t>
            </a:r>
            <a:r>
              <a:rPr lang="en-US" sz="2000" dirty="0" smtClean="0"/>
              <a:t>seats</a:t>
            </a:r>
            <a:endParaRPr lang="ru-RU" sz="2000" dirty="0"/>
          </a:p>
        </p:txBody>
      </p:sp>
      <p:pic>
        <p:nvPicPr>
          <p:cNvPr id="20" name="Рисунок 19"/>
          <p:cNvPicPr>
            <a:picLocks noChangeAspect="1"/>
          </p:cNvPicPr>
          <p:nvPr/>
        </p:nvPicPr>
        <p:blipFill>
          <a:blip r:embed="rId3"/>
          <a:stretch>
            <a:fillRect/>
          </a:stretch>
        </p:blipFill>
        <p:spPr>
          <a:xfrm>
            <a:off x="7178675" y="990024"/>
            <a:ext cx="4797425" cy="3195086"/>
          </a:xfrm>
          <a:prstGeom prst="rect">
            <a:avLst/>
          </a:prstGeom>
        </p:spPr>
      </p:pic>
      <p:pic>
        <p:nvPicPr>
          <p:cNvPr id="5" name="Рисунок 4"/>
          <p:cNvPicPr>
            <a:picLocks noChangeAspect="1"/>
          </p:cNvPicPr>
          <p:nvPr/>
        </p:nvPicPr>
        <p:blipFill>
          <a:blip r:embed="rId4"/>
          <a:stretch>
            <a:fillRect/>
          </a:stretch>
        </p:blipFill>
        <p:spPr>
          <a:xfrm>
            <a:off x="8563401" y="4302863"/>
            <a:ext cx="546100" cy="546100"/>
          </a:xfrm>
          <a:prstGeom prst="rect">
            <a:avLst/>
          </a:prstGeom>
        </p:spPr>
      </p:pic>
      <p:sp>
        <p:nvSpPr>
          <p:cNvPr id="27" name="object 7"/>
          <p:cNvSpPr txBox="1"/>
          <p:nvPr/>
        </p:nvSpPr>
        <p:spPr>
          <a:xfrm>
            <a:off x="9340215" y="4355839"/>
            <a:ext cx="2635885" cy="452755"/>
          </a:xfrm>
          <a:prstGeom prst="rect">
            <a:avLst/>
          </a:prstGeom>
        </p:spPr>
        <p:txBody>
          <a:bodyPr vert="horz" wrap="square" lIns="0" tIns="0" rIns="0" bIns="0" rtlCol="0">
            <a:spAutoFit/>
          </a:bodyPr>
          <a:lstStyle/>
          <a:p>
            <a:pPr marL="12700">
              <a:lnSpc>
                <a:spcPct val="100000"/>
              </a:lnSpc>
            </a:pPr>
            <a:r>
              <a:rPr sz="2850" b="1" spc="25" dirty="0">
                <a:latin typeface="Calibri"/>
                <a:cs typeface="Calibri"/>
              </a:rPr>
              <a:t>Unified</a:t>
            </a:r>
            <a:r>
              <a:rPr sz="2850" b="1" spc="-50" dirty="0">
                <a:latin typeface="Calibri"/>
                <a:cs typeface="Calibri"/>
              </a:rPr>
              <a:t> </a:t>
            </a:r>
            <a:r>
              <a:rPr sz="2850" b="1" spc="60" dirty="0">
                <a:latin typeface="Calibri"/>
                <a:cs typeface="Calibri"/>
              </a:rPr>
              <a:t>standard</a:t>
            </a:r>
            <a:endParaRPr sz="2850" dirty="0">
              <a:latin typeface="Calibri"/>
              <a:cs typeface="Calibri"/>
            </a:endParaRPr>
          </a:p>
        </p:txBody>
      </p:sp>
      <p:sp>
        <p:nvSpPr>
          <p:cNvPr id="28" name="object 8"/>
          <p:cNvSpPr txBox="1"/>
          <p:nvPr/>
        </p:nvSpPr>
        <p:spPr>
          <a:xfrm>
            <a:off x="8775382" y="4979323"/>
            <a:ext cx="3200718" cy="1692771"/>
          </a:xfrm>
          <a:prstGeom prst="rect">
            <a:avLst/>
          </a:prstGeom>
        </p:spPr>
        <p:txBody>
          <a:bodyPr vert="horz" wrap="square" lIns="0" tIns="0" rIns="0" bIns="0" rtlCol="0">
            <a:spAutoFit/>
          </a:bodyPr>
          <a:lstStyle/>
          <a:p>
            <a:pPr marL="464820" indent="-452120">
              <a:lnSpc>
                <a:spcPct val="100000"/>
              </a:lnSpc>
              <a:buChar char="•"/>
              <a:tabLst>
                <a:tab pos="464820" algn="l"/>
                <a:tab pos="465455" algn="l"/>
              </a:tabLst>
            </a:pPr>
            <a:r>
              <a:rPr sz="2000" spc="-80" dirty="0">
                <a:latin typeface="+mj-lt"/>
                <a:cs typeface="Arial"/>
              </a:rPr>
              <a:t>2k </a:t>
            </a:r>
            <a:r>
              <a:rPr sz="2000" spc="-185" dirty="0">
                <a:latin typeface="+mj-lt"/>
                <a:cs typeface="Arial"/>
              </a:rPr>
              <a:t>busses </a:t>
            </a:r>
            <a:r>
              <a:rPr sz="2000" spc="-110" dirty="0">
                <a:latin typeface="+mj-lt"/>
                <a:cs typeface="Arial"/>
              </a:rPr>
              <a:t>on </a:t>
            </a:r>
            <a:r>
              <a:rPr sz="2000" dirty="0">
                <a:latin typeface="+mj-lt"/>
                <a:cs typeface="Arial"/>
              </a:rPr>
              <a:t>211</a:t>
            </a:r>
            <a:r>
              <a:rPr sz="2000" spc="55" dirty="0">
                <a:latin typeface="+mj-lt"/>
                <a:cs typeface="Arial"/>
              </a:rPr>
              <a:t> </a:t>
            </a:r>
            <a:r>
              <a:rPr sz="2000" spc="-140" dirty="0">
                <a:latin typeface="+mj-lt"/>
                <a:cs typeface="Arial"/>
              </a:rPr>
              <a:t>routes</a:t>
            </a:r>
            <a:endParaRPr sz="2000" dirty="0">
              <a:latin typeface="+mj-lt"/>
              <a:cs typeface="Arial"/>
            </a:endParaRPr>
          </a:p>
          <a:p>
            <a:pPr marL="464820" indent="-452120">
              <a:lnSpc>
                <a:spcPct val="100000"/>
              </a:lnSpc>
              <a:spcBef>
                <a:spcPts val="1225"/>
              </a:spcBef>
              <a:buChar char="•"/>
              <a:tabLst>
                <a:tab pos="464820" algn="l"/>
                <a:tab pos="465455" algn="l"/>
              </a:tabLst>
            </a:pPr>
            <a:r>
              <a:rPr sz="2000" dirty="0">
                <a:latin typeface="+mj-lt"/>
                <a:cs typeface="Arial"/>
              </a:rPr>
              <a:t>1 </a:t>
            </a:r>
            <a:r>
              <a:rPr sz="2000" spc="-170" dirty="0">
                <a:latin typeface="+mj-lt"/>
                <a:cs typeface="Arial"/>
              </a:rPr>
              <a:t>mln </a:t>
            </a:r>
            <a:r>
              <a:rPr sz="2000" spc="-140" dirty="0">
                <a:latin typeface="+mj-lt"/>
                <a:cs typeface="Arial"/>
              </a:rPr>
              <a:t>passengers </a:t>
            </a:r>
            <a:r>
              <a:rPr sz="2000" spc="-90" dirty="0">
                <a:latin typeface="+mj-lt"/>
                <a:cs typeface="Arial"/>
              </a:rPr>
              <a:t>per</a:t>
            </a:r>
            <a:r>
              <a:rPr sz="2000" spc="-50" dirty="0">
                <a:latin typeface="+mj-lt"/>
                <a:cs typeface="Arial"/>
              </a:rPr>
              <a:t> </a:t>
            </a:r>
            <a:r>
              <a:rPr sz="2000" spc="-70" dirty="0">
                <a:latin typeface="+mj-lt"/>
                <a:cs typeface="Arial"/>
              </a:rPr>
              <a:t>day</a:t>
            </a:r>
            <a:endParaRPr sz="2000" dirty="0">
              <a:latin typeface="+mj-lt"/>
              <a:cs typeface="Arial"/>
            </a:endParaRPr>
          </a:p>
          <a:p>
            <a:pPr marL="12700">
              <a:lnSpc>
                <a:spcPct val="100000"/>
              </a:lnSpc>
              <a:spcBef>
                <a:spcPts val="1225"/>
              </a:spcBef>
              <a:tabLst>
                <a:tab pos="464820" algn="l"/>
              </a:tabLst>
            </a:pPr>
            <a:r>
              <a:rPr sz="2000" spc="545" dirty="0">
                <a:latin typeface="+mj-lt"/>
                <a:cs typeface="Arial"/>
              </a:rPr>
              <a:t>•	</a:t>
            </a:r>
            <a:r>
              <a:rPr sz="2000" spc="-140" dirty="0">
                <a:latin typeface="+mj-lt"/>
                <a:cs typeface="Arial"/>
              </a:rPr>
              <a:t>+30% </a:t>
            </a:r>
            <a:r>
              <a:rPr sz="2000" spc="-114" dirty="0">
                <a:latin typeface="+mj-lt"/>
                <a:cs typeface="Arial"/>
              </a:rPr>
              <a:t>new </a:t>
            </a:r>
            <a:r>
              <a:rPr sz="2000" spc="-130" dirty="0">
                <a:latin typeface="+mj-lt"/>
                <a:cs typeface="Arial"/>
              </a:rPr>
              <a:t>passenger</a:t>
            </a:r>
            <a:r>
              <a:rPr sz="2000" spc="-10" dirty="0">
                <a:latin typeface="+mj-lt"/>
                <a:cs typeface="Arial"/>
              </a:rPr>
              <a:t> </a:t>
            </a:r>
            <a:r>
              <a:rPr sz="2000" spc="-160" dirty="0">
                <a:latin typeface="+mj-lt"/>
                <a:cs typeface="Arial"/>
              </a:rPr>
              <a:t>seats</a:t>
            </a:r>
            <a:endParaRPr sz="2000" dirty="0">
              <a:latin typeface="+mj-lt"/>
              <a:cs typeface="Arial"/>
            </a:endParaRPr>
          </a:p>
          <a:p>
            <a:pPr marL="464820" indent="-452120">
              <a:lnSpc>
                <a:spcPct val="100000"/>
              </a:lnSpc>
              <a:spcBef>
                <a:spcPts val="1225"/>
              </a:spcBef>
              <a:buChar char="•"/>
              <a:tabLst>
                <a:tab pos="464820" algn="l"/>
                <a:tab pos="465455" algn="l"/>
              </a:tabLst>
            </a:pPr>
            <a:r>
              <a:rPr sz="2000" spc="-120" dirty="0" smtClean="0">
                <a:latin typeface="+mj-lt"/>
                <a:cs typeface="Arial"/>
              </a:rPr>
              <a:t>concessionary</a:t>
            </a:r>
            <a:r>
              <a:rPr sz="2000" spc="-130" dirty="0" smtClean="0">
                <a:latin typeface="+mj-lt"/>
                <a:cs typeface="Arial"/>
              </a:rPr>
              <a:t> </a:t>
            </a:r>
            <a:r>
              <a:rPr sz="2000" spc="-125" dirty="0">
                <a:latin typeface="+mj-lt"/>
                <a:cs typeface="Arial"/>
              </a:rPr>
              <a:t>fares</a:t>
            </a:r>
            <a:endParaRPr sz="2000" dirty="0">
              <a:latin typeface="+mj-lt"/>
              <a:cs typeface="Arial"/>
            </a:endParaRPr>
          </a:p>
        </p:txBody>
      </p:sp>
      <p:sp>
        <p:nvSpPr>
          <p:cNvPr id="55" name="object 67"/>
          <p:cNvSpPr txBox="1"/>
          <p:nvPr/>
        </p:nvSpPr>
        <p:spPr>
          <a:xfrm>
            <a:off x="1812527" y="5478699"/>
            <a:ext cx="1510030" cy="452755"/>
          </a:xfrm>
          <a:prstGeom prst="rect">
            <a:avLst/>
          </a:prstGeom>
        </p:spPr>
        <p:txBody>
          <a:bodyPr vert="horz" wrap="square" lIns="0" tIns="0" rIns="0" bIns="0" rtlCol="0">
            <a:spAutoFit/>
          </a:bodyPr>
          <a:lstStyle/>
          <a:p>
            <a:pPr marL="12700">
              <a:lnSpc>
                <a:spcPct val="100000"/>
              </a:lnSpc>
            </a:pPr>
            <a:r>
              <a:rPr sz="2850" b="1" spc="25" dirty="0">
                <a:cs typeface="Calibri"/>
              </a:rPr>
              <a:t>In </a:t>
            </a:r>
            <a:r>
              <a:rPr sz="2850" b="1" spc="185" dirty="0">
                <a:cs typeface="Calibri"/>
              </a:rPr>
              <a:t>2</a:t>
            </a:r>
            <a:r>
              <a:rPr sz="2850" b="1" spc="-80" dirty="0">
                <a:cs typeface="Calibri"/>
              </a:rPr>
              <a:t> </a:t>
            </a:r>
            <a:r>
              <a:rPr sz="2850" b="1" spc="-40" dirty="0">
                <a:cs typeface="Calibri"/>
              </a:rPr>
              <a:t>times</a:t>
            </a:r>
            <a:endParaRPr sz="2850" b="1" dirty="0">
              <a:cs typeface="Calibri"/>
            </a:endParaRPr>
          </a:p>
        </p:txBody>
      </p:sp>
      <p:sp>
        <p:nvSpPr>
          <p:cNvPr id="56" name="object 68"/>
          <p:cNvSpPr txBox="1"/>
          <p:nvPr/>
        </p:nvSpPr>
        <p:spPr>
          <a:xfrm>
            <a:off x="453702" y="6044230"/>
            <a:ext cx="3927798" cy="627864"/>
          </a:xfrm>
          <a:prstGeom prst="rect">
            <a:avLst/>
          </a:prstGeom>
        </p:spPr>
        <p:txBody>
          <a:bodyPr vert="horz" wrap="square" lIns="0" tIns="0" rIns="0" bIns="0" rtlCol="0">
            <a:spAutoFit/>
          </a:bodyPr>
          <a:lstStyle/>
          <a:p>
            <a:pPr marL="12700" marR="5080">
              <a:lnSpc>
                <a:spcPct val="101899"/>
              </a:lnSpc>
            </a:pPr>
            <a:r>
              <a:rPr sz="2000" spc="-105" dirty="0">
                <a:latin typeface="+mj-lt"/>
                <a:cs typeface="Arial"/>
              </a:rPr>
              <a:t>Shortened </a:t>
            </a:r>
            <a:r>
              <a:rPr sz="2000" spc="-114" dirty="0">
                <a:latin typeface="+mj-lt"/>
                <a:cs typeface="Arial"/>
              </a:rPr>
              <a:t>the </a:t>
            </a:r>
            <a:r>
              <a:rPr sz="2000" spc="-135" dirty="0">
                <a:latin typeface="+mj-lt"/>
                <a:cs typeface="Arial"/>
              </a:rPr>
              <a:t>bus </a:t>
            </a:r>
            <a:r>
              <a:rPr sz="2000" spc="-45" dirty="0">
                <a:latin typeface="+mj-lt"/>
                <a:cs typeface="Arial"/>
              </a:rPr>
              <a:t>dwell </a:t>
            </a:r>
            <a:r>
              <a:rPr sz="2000" spc="-114" dirty="0">
                <a:latin typeface="+mj-lt"/>
                <a:cs typeface="Arial"/>
              </a:rPr>
              <a:t>time </a:t>
            </a:r>
            <a:r>
              <a:rPr sz="2000" spc="-75" dirty="0">
                <a:latin typeface="+mj-lt"/>
                <a:cs typeface="Arial"/>
              </a:rPr>
              <a:t>in </a:t>
            </a:r>
            <a:r>
              <a:rPr sz="2000" spc="-114" dirty="0">
                <a:latin typeface="+mj-lt"/>
                <a:cs typeface="Arial"/>
              </a:rPr>
              <a:t>the </a:t>
            </a:r>
            <a:r>
              <a:rPr sz="2000" spc="-65" dirty="0">
                <a:latin typeface="+mj-lt"/>
                <a:cs typeface="Arial"/>
              </a:rPr>
              <a:t>city  </a:t>
            </a:r>
            <a:r>
              <a:rPr sz="2000" spc="-100" dirty="0">
                <a:latin typeface="+mj-lt"/>
                <a:cs typeface="Arial"/>
              </a:rPr>
              <a:t>center </a:t>
            </a:r>
            <a:r>
              <a:rPr sz="2000" spc="-95" dirty="0">
                <a:latin typeface="+mj-lt"/>
                <a:cs typeface="Arial"/>
              </a:rPr>
              <a:t>(from </a:t>
            </a:r>
            <a:r>
              <a:rPr sz="2000" spc="35" dirty="0">
                <a:latin typeface="+mj-lt"/>
                <a:cs typeface="Arial"/>
              </a:rPr>
              <a:t>16 </a:t>
            </a:r>
            <a:r>
              <a:rPr sz="2000" spc="-40" dirty="0">
                <a:latin typeface="+mj-lt"/>
                <a:cs typeface="Arial"/>
              </a:rPr>
              <a:t>till </a:t>
            </a:r>
            <a:r>
              <a:rPr sz="2000" spc="35" dirty="0">
                <a:latin typeface="+mj-lt"/>
                <a:cs typeface="Arial"/>
              </a:rPr>
              <a:t>8</a:t>
            </a:r>
            <a:r>
              <a:rPr sz="2000" spc="-200" dirty="0">
                <a:latin typeface="+mj-lt"/>
                <a:cs typeface="Arial"/>
              </a:rPr>
              <a:t> </a:t>
            </a:r>
            <a:r>
              <a:rPr sz="2000" spc="-125" dirty="0">
                <a:latin typeface="+mj-lt"/>
                <a:cs typeface="Arial"/>
              </a:rPr>
              <a:t>minutes)</a:t>
            </a:r>
            <a:endParaRPr sz="2000" dirty="0">
              <a:latin typeface="+mj-lt"/>
              <a:cs typeface="Arial"/>
            </a:endParaRPr>
          </a:p>
        </p:txBody>
      </p:sp>
      <p:pic>
        <p:nvPicPr>
          <p:cNvPr id="7" name="Рисунок 6"/>
          <p:cNvPicPr>
            <a:picLocks noChangeAspect="1"/>
          </p:cNvPicPr>
          <p:nvPr/>
        </p:nvPicPr>
        <p:blipFill>
          <a:blip r:embed="rId5"/>
          <a:stretch>
            <a:fillRect/>
          </a:stretch>
        </p:blipFill>
        <p:spPr>
          <a:xfrm>
            <a:off x="572848" y="5410754"/>
            <a:ext cx="444500" cy="520700"/>
          </a:xfrm>
          <a:prstGeom prst="rect">
            <a:avLst/>
          </a:prstGeom>
        </p:spPr>
      </p:pic>
      <p:pic>
        <p:nvPicPr>
          <p:cNvPr id="9" name="Рисунок 8"/>
          <p:cNvPicPr>
            <a:picLocks noChangeAspect="1"/>
          </p:cNvPicPr>
          <p:nvPr/>
        </p:nvPicPr>
        <p:blipFill>
          <a:blip r:embed="rId6"/>
          <a:stretch>
            <a:fillRect/>
          </a:stretch>
        </p:blipFill>
        <p:spPr>
          <a:xfrm>
            <a:off x="4801630" y="5489500"/>
            <a:ext cx="609600" cy="444500"/>
          </a:xfrm>
          <a:prstGeom prst="rect">
            <a:avLst/>
          </a:prstGeom>
        </p:spPr>
      </p:pic>
      <p:sp>
        <p:nvSpPr>
          <p:cNvPr id="14" name="Прямоугольник 13"/>
          <p:cNvSpPr/>
          <p:nvPr/>
        </p:nvSpPr>
        <p:spPr>
          <a:xfrm>
            <a:off x="4543623" y="6044230"/>
            <a:ext cx="4080787" cy="709425"/>
          </a:xfrm>
          <a:prstGeom prst="rect">
            <a:avLst/>
          </a:prstGeom>
        </p:spPr>
        <p:txBody>
          <a:bodyPr wrap="square">
            <a:spAutoFit/>
          </a:bodyPr>
          <a:lstStyle/>
          <a:p>
            <a:pPr marL="12700" marR="5080">
              <a:lnSpc>
                <a:spcPct val="101899"/>
              </a:lnSpc>
              <a:spcBef>
                <a:spcPts val="944"/>
              </a:spcBef>
            </a:pPr>
            <a:r>
              <a:rPr lang="en-US" sz="2000" spc="-100">
                <a:latin typeface="+mj-lt"/>
                <a:cs typeface="Arial"/>
              </a:rPr>
              <a:t>P</a:t>
            </a:r>
            <a:r>
              <a:rPr lang="en-US" sz="2000" spc="-55" smtClean="0">
                <a:latin typeface="+mj-lt"/>
                <a:cs typeface="Arial"/>
              </a:rPr>
              <a:t>ublic </a:t>
            </a:r>
            <a:r>
              <a:rPr lang="en-US" sz="2000" spc="-85" dirty="0">
                <a:latin typeface="+mj-lt"/>
                <a:cs typeface="Arial"/>
              </a:rPr>
              <a:t>transport </a:t>
            </a:r>
            <a:r>
              <a:rPr lang="en-US" sz="2000" spc="-65" dirty="0" smtClean="0">
                <a:latin typeface="+mj-lt"/>
                <a:cs typeface="Arial"/>
              </a:rPr>
              <a:t>equipped </a:t>
            </a:r>
            <a:r>
              <a:rPr lang="en-US" sz="2000" spc="-75" dirty="0">
                <a:latin typeface="+mj-lt"/>
                <a:cs typeface="Arial"/>
              </a:rPr>
              <a:t>with </a:t>
            </a:r>
            <a:r>
              <a:rPr lang="en-US" sz="2000" spc="-65" dirty="0">
                <a:latin typeface="+mj-lt"/>
                <a:cs typeface="Arial"/>
              </a:rPr>
              <a:t>Wi-Fi </a:t>
            </a:r>
            <a:r>
              <a:rPr lang="en-US" sz="2000" spc="-25" dirty="0">
                <a:latin typeface="+mj-lt"/>
                <a:cs typeface="Arial"/>
              </a:rPr>
              <a:t>(90k </a:t>
            </a:r>
            <a:r>
              <a:rPr lang="en-US" sz="2000" spc="-100" dirty="0">
                <a:latin typeface="+mj-lt"/>
                <a:cs typeface="Arial"/>
              </a:rPr>
              <a:t>connections </a:t>
            </a:r>
            <a:r>
              <a:rPr lang="en-US" sz="2000" spc="-65" dirty="0">
                <a:latin typeface="+mj-lt"/>
                <a:cs typeface="Arial"/>
              </a:rPr>
              <a:t>per</a:t>
            </a:r>
            <a:r>
              <a:rPr lang="en-US" sz="2000" spc="-110" dirty="0">
                <a:latin typeface="+mj-lt"/>
                <a:cs typeface="Arial"/>
              </a:rPr>
              <a:t> </a:t>
            </a:r>
            <a:r>
              <a:rPr lang="en-US" sz="2000" spc="-45" dirty="0">
                <a:latin typeface="+mj-lt"/>
                <a:cs typeface="Arial"/>
              </a:rPr>
              <a:t>day)</a:t>
            </a:r>
            <a:endParaRPr lang="en-US" sz="2000" dirty="0">
              <a:latin typeface="+mj-lt"/>
              <a:cs typeface="Arial"/>
            </a:endParaRPr>
          </a:p>
        </p:txBody>
      </p:sp>
      <p:sp>
        <p:nvSpPr>
          <p:cNvPr id="15" name="TextBox 14"/>
          <p:cNvSpPr txBox="1"/>
          <p:nvPr/>
        </p:nvSpPr>
        <p:spPr>
          <a:xfrm>
            <a:off x="5562202" y="5474243"/>
            <a:ext cx="994183" cy="523220"/>
          </a:xfrm>
          <a:prstGeom prst="rect">
            <a:avLst/>
          </a:prstGeom>
          <a:noFill/>
        </p:spPr>
        <p:txBody>
          <a:bodyPr wrap="none" rtlCol="0">
            <a:spAutoFit/>
          </a:bodyPr>
          <a:lstStyle/>
          <a:p>
            <a:r>
              <a:rPr lang="ru-RU" sz="2800" b="1" dirty="0" smtClean="0"/>
              <a:t>100</a:t>
            </a:r>
            <a:r>
              <a:rPr lang="en-US" sz="2800" b="1" dirty="0" smtClean="0"/>
              <a:t>%</a:t>
            </a:r>
            <a:endParaRPr lang="ru-RU" sz="2800" b="1" dirty="0"/>
          </a:p>
        </p:txBody>
      </p:sp>
    </p:spTree>
    <p:extLst>
      <p:ext uri="{BB962C8B-B14F-4D97-AF65-F5344CB8AC3E}">
        <p14:creationId xmlns:p14="http://schemas.microsoft.com/office/powerpoint/2010/main" val="12655971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smtClean="0"/>
              <a:t>TAXI</a:t>
            </a:r>
            <a:r>
              <a:rPr lang="ru-RU" dirty="0" smtClean="0"/>
              <a:t> </a:t>
            </a:r>
            <a:r>
              <a:rPr lang="en-US" dirty="0" smtClean="0"/>
              <a:t>DEVELOPMENT</a:t>
            </a:r>
            <a:endParaRPr lang="ru-RU" dirty="0"/>
          </a:p>
        </p:txBody>
      </p:sp>
      <p:pic>
        <p:nvPicPr>
          <p:cNvPr id="16" name="Рисунок 15"/>
          <p:cNvPicPr>
            <a:picLocks noChangeAspect="1"/>
          </p:cNvPicPr>
          <p:nvPr/>
        </p:nvPicPr>
        <p:blipFill rotWithShape="1">
          <a:blip r:embed="rId2"/>
          <a:srcRect l="4455" t="32425" r="21617" b="15454"/>
          <a:stretch/>
        </p:blipFill>
        <p:spPr>
          <a:xfrm>
            <a:off x="342900" y="1376834"/>
            <a:ext cx="5821916" cy="1117600"/>
          </a:xfrm>
          <a:prstGeom prst="rect">
            <a:avLst/>
          </a:prstGeom>
        </p:spPr>
      </p:pic>
      <p:pic>
        <p:nvPicPr>
          <p:cNvPr id="17" name="Рисунок 16"/>
          <p:cNvPicPr>
            <a:picLocks noChangeAspect="1"/>
          </p:cNvPicPr>
          <p:nvPr/>
        </p:nvPicPr>
        <p:blipFill>
          <a:blip r:embed="rId3"/>
          <a:stretch>
            <a:fillRect/>
          </a:stretch>
        </p:blipFill>
        <p:spPr>
          <a:xfrm>
            <a:off x="348211" y="2487178"/>
            <a:ext cx="5809271" cy="3874738"/>
          </a:xfrm>
          <a:prstGeom prst="rect">
            <a:avLst/>
          </a:prstGeom>
        </p:spPr>
      </p:pic>
      <p:sp>
        <p:nvSpPr>
          <p:cNvPr id="18" name="object 52"/>
          <p:cNvSpPr/>
          <p:nvPr/>
        </p:nvSpPr>
        <p:spPr>
          <a:xfrm>
            <a:off x="6300450" y="1141350"/>
            <a:ext cx="862350" cy="966716"/>
          </a:xfrm>
          <a:custGeom>
            <a:avLst/>
            <a:gdLst/>
            <a:ahLst/>
            <a:cxnLst/>
            <a:rect l="l" t="t" r="r" b="b"/>
            <a:pathLst>
              <a:path w="462279" h="472439">
                <a:moveTo>
                  <a:pt x="43047" y="446047"/>
                </a:moveTo>
                <a:lnTo>
                  <a:pt x="25984" y="446047"/>
                </a:lnTo>
                <a:lnTo>
                  <a:pt x="25984" y="469179"/>
                </a:lnTo>
                <a:lnTo>
                  <a:pt x="28836" y="472031"/>
                </a:lnTo>
                <a:lnTo>
                  <a:pt x="35873" y="472031"/>
                </a:lnTo>
                <a:lnTo>
                  <a:pt x="38712" y="469179"/>
                </a:lnTo>
                <a:lnTo>
                  <a:pt x="38712" y="447441"/>
                </a:lnTo>
                <a:lnTo>
                  <a:pt x="40245" y="447228"/>
                </a:lnTo>
                <a:lnTo>
                  <a:pt x="41703" y="446775"/>
                </a:lnTo>
                <a:lnTo>
                  <a:pt x="43047" y="446047"/>
                </a:lnTo>
                <a:close/>
              </a:path>
              <a:path w="462279" h="472439">
                <a:moveTo>
                  <a:pt x="459328" y="433331"/>
                </a:moveTo>
                <a:lnTo>
                  <a:pt x="2852" y="433331"/>
                </a:lnTo>
                <a:lnTo>
                  <a:pt x="0" y="436183"/>
                </a:lnTo>
                <a:lnTo>
                  <a:pt x="0" y="443207"/>
                </a:lnTo>
                <a:lnTo>
                  <a:pt x="2852" y="446047"/>
                </a:lnTo>
                <a:lnTo>
                  <a:pt x="459328" y="446047"/>
                </a:lnTo>
                <a:lnTo>
                  <a:pt x="462168" y="443207"/>
                </a:lnTo>
                <a:lnTo>
                  <a:pt x="462168" y="436183"/>
                </a:lnTo>
                <a:lnTo>
                  <a:pt x="459328" y="433331"/>
                </a:lnTo>
                <a:close/>
              </a:path>
              <a:path w="462279" h="472439">
                <a:moveTo>
                  <a:pt x="35873" y="9863"/>
                </a:moveTo>
                <a:lnTo>
                  <a:pt x="28836" y="9863"/>
                </a:lnTo>
                <a:lnTo>
                  <a:pt x="25984" y="12703"/>
                </a:lnTo>
                <a:lnTo>
                  <a:pt x="25984" y="428317"/>
                </a:lnTo>
                <a:lnTo>
                  <a:pt x="25192" y="430416"/>
                </a:lnTo>
                <a:lnTo>
                  <a:pt x="24690" y="433331"/>
                </a:lnTo>
                <a:lnTo>
                  <a:pt x="51315" y="433331"/>
                </a:lnTo>
                <a:lnTo>
                  <a:pt x="65957" y="395183"/>
                </a:lnTo>
                <a:lnTo>
                  <a:pt x="38712" y="395183"/>
                </a:lnTo>
                <a:lnTo>
                  <a:pt x="38712" y="12703"/>
                </a:lnTo>
                <a:lnTo>
                  <a:pt x="35873" y="9863"/>
                </a:lnTo>
                <a:close/>
              </a:path>
              <a:path w="462279" h="472439">
                <a:moveTo>
                  <a:pt x="118840" y="218996"/>
                </a:moveTo>
                <a:lnTo>
                  <a:pt x="109064" y="219762"/>
                </a:lnTo>
                <a:lnTo>
                  <a:pt x="104830" y="222891"/>
                </a:lnTo>
                <a:lnTo>
                  <a:pt x="103083" y="227490"/>
                </a:lnTo>
                <a:lnTo>
                  <a:pt x="38712" y="395183"/>
                </a:lnTo>
                <a:lnTo>
                  <a:pt x="65957" y="395183"/>
                </a:lnTo>
                <a:lnTo>
                  <a:pt x="117282" y="261466"/>
                </a:lnTo>
                <a:lnTo>
                  <a:pt x="146661" y="261466"/>
                </a:lnTo>
                <a:lnTo>
                  <a:pt x="125977" y="225681"/>
                </a:lnTo>
                <a:lnTo>
                  <a:pt x="123501" y="221446"/>
                </a:lnTo>
                <a:lnTo>
                  <a:pt x="118840" y="218996"/>
                </a:lnTo>
                <a:close/>
              </a:path>
              <a:path w="462279" h="472439">
                <a:moveTo>
                  <a:pt x="146661" y="261466"/>
                </a:moveTo>
                <a:lnTo>
                  <a:pt x="117282" y="261466"/>
                </a:lnTo>
                <a:lnTo>
                  <a:pt x="167240" y="347888"/>
                </a:lnTo>
                <a:lnTo>
                  <a:pt x="171513" y="350339"/>
                </a:lnTo>
                <a:lnTo>
                  <a:pt x="180949" y="350062"/>
                </a:lnTo>
                <a:lnTo>
                  <a:pt x="185158" y="347361"/>
                </a:lnTo>
                <a:lnTo>
                  <a:pt x="203578" y="310721"/>
                </a:lnTo>
                <a:lnTo>
                  <a:pt x="175131" y="310721"/>
                </a:lnTo>
                <a:lnTo>
                  <a:pt x="146661" y="261466"/>
                </a:lnTo>
                <a:close/>
              </a:path>
              <a:path w="462279" h="472439">
                <a:moveTo>
                  <a:pt x="263602" y="158834"/>
                </a:moveTo>
                <a:lnTo>
                  <a:pt x="254203" y="159098"/>
                </a:lnTo>
                <a:lnTo>
                  <a:pt x="250007" y="161800"/>
                </a:lnTo>
                <a:lnTo>
                  <a:pt x="175131" y="310721"/>
                </a:lnTo>
                <a:lnTo>
                  <a:pt x="203578" y="310721"/>
                </a:lnTo>
                <a:lnTo>
                  <a:pt x="260109" y="198276"/>
                </a:lnTo>
                <a:lnTo>
                  <a:pt x="289593" y="198276"/>
                </a:lnTo>
                <a:lnTo>
                  <a:pt x="267899" y="161234"/>
                </a:lnTo>
                <a:lnTo>
                  <a:pt x="263602" y="158834"/>
                </a:lnTo>
                <a:close/>
              </a:path>
              <a:path w="462279" h="472439">
                <a:moveTo>
                  <a:pt x="289593" y="198276"/>
                </a:moveTo>
                <a:lnTo>
                  <a:pt x="260109" y="198276"/>
                </a:lnTo>
                <a:lnTo>
                  <a:pt x="296623" y="260574"/>
                </a:lnTo>
                <a:lnTo>
                  <a:pt x="301046" y="263037"/>
                </a:lnTo>
                <a:lnTo>
                  <a:pt x="310608" y="262509"/>
                </a:lnTo>
                <a:lnTo>
                  <a:pt x="314830" y="259619"/>
                </a:lnTo>
                <a:lnTo>
                  <a:pt x="331622" y="222401"/>
                </a:lnTo>
                <a:lnTo>
                  <a:pt x="303722" y="222401"/>
                </a:lnTo>
                <a:lnTo>
                  <a:pt x="289593" y="198276"/>
                </a:lnTo>
                <a:close/>
              </a:path>
              <a:path w="462279" h="472439">
                <a:moveTo>
                  <a:pt x="411669" y="0"/>
                </a:moveTo>
                <a:lnTo>
                  <a:pt x="405926" y="1319"/>
                </a:lnTo>
                <a:lnTo>
                  <a:pt x="315471" y="101701"/>
                </a:lnTo>
                <a:lnTo>
                  <a:pt x="314365" y="105936"/>
                </a:lnTo>
                <a:lnTo>
                  <a:pt x="316187" y="113990"/>
                </a:lnTo>
                <a:lnTo>
                  <a:pt x="319001" y="117332"/>
                </a:lnTo>
                <a:lnTo>
                  <a:pt x="346079" y="128540"/>
                </a:lnTo>
                <a:lnTo>
                  <a:pt x="303722" y="222401"/>
                </a:lnTo>
                <a:lnTo>
                  <a:pt x="331622" y="222401"/>
                </a:lnTo>
                <a:lnTo>
                  <a:pt x="369588" y="138253"/>
                </a:lnTo>
                <a:lnTo>
                  <a:pt x="418051" y="138253"/>
                </a:lnTo>
                <a:lnTo>
                  <a:pt x="418964" y="120637"/>
                </a:lnTo>
                <a:lnTo>
                  <a:pt x="393500" y="120637"/>
                </a:lnTo>
                <a:lnTo>
                  <a:pt x="349183" y="102292"/>
                </a:lnTo>
                <a:lnTo>
                  <a:pt x="397219" y="48966"/>
                </a:lnTo>
                <a:lnTo>
                  <a:pt x="422681" y="48966"/>
                </a:lnTo>
                <a:lnTo>
                  <a:pt x="424749" y="9097"/>
                </a:lnTo>
                <a:lnTo>
                  <a:pt x="421620" y="4121"/>
                </a:lnTo>
                <a:lnTo>
                  <a:pt x="411669" y="0"/>
                </a:lnTo>
                <a:close/>
              </a:path>
              <a:path w="462279" h="472439">
                <a:moveTo>
                  <a:pt x="418051" y="138253"/>
                </a:moveTo>
                <a:lnTo>
                  <a:pt x="369588" y="138253"/>
                </a:lnTo>
                <a:lnTo>
                  <a:pt x="401968" y="151660"/>
                </a:lnTo>
                <a:lnTo>
                  <a:pt x="403614" y="151986"/>
                </a:lnTo>
                <a:lnTo>
                  <a:pt x="407635" y="151986"/>
                </a:lnTo>
                <a:lnTo>
                  <a:pt x="409985" y="151321"/>
                </a:lnTo>
                <a:lnTo>
                  <a:pt x="415551" y="147815"/>
                </a:lnTo>
                <a:lnTo>
                  <a:pt x="417750" y="144045"/>
                </a:lnTo>
                <a:lnTo>
                  <a:pt x="418051" y="138253"/>
                </a:lnTo>
                <a:close/>
              </a:path>
              <a:path w="462279" h="472439">
                <a:moveTo>
                  <a:pt x="422681" y="48966"/>
                </a:moveTo>
                <a:lnTo>
                  <a:pt x="397219" y="48966"/>
                </a:lnTo>
                <a:lnTo>
                  <a:pt x="393500" y="120637"/>
                </a:lnTo>
                <a:lnTo>
                  <a:pt x="418964" y="120637"/>
                </a:lnTo>
                <a:lnTo>
                  <a:pt x="422681" y="48966"/>
                </a:lnTo>
                <a:close/>
              </a:path>
            </a:pathLst>
          </a:custGeom>
          <a:solidFill>
            <a:srgbClr val="000000"/>
          </a:solidFill>
        </p:spPr>
        <p:txBody>
          <a:bodyPr wrap="square" lIns="0" tIns="0" rIns="0" bIns="0" rtlCol="0"/>
          <a:lstStyle/>
          <a:p>
            <a:endParaRPr/>
          </a:p>
        </p:txBody>
      </p:sp>
      <p:sp>
        <p:nvSpPr>
          <p:cNvPr id="19" name="object 9"/>
          <p:cNvSpPr txBox="1"/>
          <p:nvPr/>
        </p:nvSpPr>
        <p:spPr>
          <a:xfrm>
            <a:off x="7357729" y="1061879"/>
            <a:ext cx="2235835" cy="430887"/>
          </a:xfrm>
          <a:prstGeom prst="rect">
            <a:avLst/>
          </a:prstGeom>
        </p:spPr>
        <p:txBody>
          <a:bodyPr vert="horz" wrap="square" lIns="0" tIns="0" rIns="0" bIns="0" rtlCol="0">
            <a:spAutoFit/>
          </a:bodyPr>
          <a:lstStyle/>
          <a:p>
            <a:pPr marL="12700">
              <a:lnSpc>
                <a:spcPct val="100000"/>
              </a:lnSpc>
            </a:pPr>
            <a:r>
              <a:rPr sz="2800" b="1" spc="185" dirty="0">
                <a:cs typeface="Calibri"/>
              </a:rPr>
              <a:t>10 </a:t>
            </a:r>
            <a:r>
              <a:rPr sz="2800" b="1" spc="-40" dirty="0">
                <a:cs typeface="Calibri"/>
              </a:rPr>
              <a:t>times</a:t>
            </a:r>
            <a:r>
              <a:rPr sz="2800" b="1" spc="-235" dirty="0">
                <a:cs typeface="Calibri"/>
              </a:rPr>
              <a:t> </a:t>
            </a:r>
            <a:r>
              <a:rPr sz="2800" b="1" spc="30" dirty="0">
                <a:cs typeface="Calibri"/>
              </a:rPr>
              <a:t>more</a:t>
            </a:r>
            <a:endParaRPr sz="2800" dirty="0">
              <a:cs typeface="Calibri"/>
            </a:endParaRPr>
          </a:p>
        </p:txBody>
      </p:sp>
      <p:sp>
        <p:nvSpPr>
          <p:cNvPr id="20" name="object 10"/>
          <p:cNvSpPr txBox="1"/>
          <p:nvPr/>
        </p:nvSpPr>
        <p:spPr>
          <a:xfrm>
            <a:off x="7357729" y="1492766"/>
            <a:ext cx="3476440" cy="627864"/>
          </a:xfrm>
          <a:prstGeom prst="rect">
            <a:avLst/>
          </a:prstGeom>
        </p:spPr>
        <p:txBody>
          <a:bodyPr vert="horz" wrap="square" lIns="0" tIns="0" rIns="0" bIns="0" rtlCol="0">
            <a:spAutoFit/>
          </a:bodyPr>
          <a:lstStyle/>
          <a:p>
            <a:pPr marL="12700" marR="5080">
              <a:lnSpc>
                <a:spcPct val="101899"/>
              </a:lnSpc>
            </a:pPr>
            <a:r>
              <a:rPr sz="2000" spc="-95" dirty="0">
                <a:latin typeface="+mj-lt"/>
                <a:cs typeface="Arial"/>
              </a:rPr>
              <a:t>new </a:t>
            </a:r>
            <a:r>
              <a:rPr sz="2000" spc="-55" dirty="0">
                <a:latin typeface="+mj-lt"/>
                <a:cs typeface="Arial"/>
              </a:rPr>
              <a:t>taxi </a:t>
            </a:r>
            <a:r>
              <a:rPr sz="2000" spc="-120" dirty="0">
                <a:latin typeface="+mj-lt"/>
                <a:cs typeface="Arial"/>
              </a:rPr>
              <a:t>licenses </a:t>
            </a:r>
            <a:r>
              <a:rPr sz="2000" spc="-130" dirty="0">
                <a:latin typeface="+mj-lt"/>
                <a:cs typeface="Arial"/>
              </a:rPr>
              <a:t>issued </a:t>
            </a:r>
            <a:r>
              <a:rPr sz="2000" spc="-114" dirty="0">
                <a:latin typeface="+mj-lt"/>
                <a:cs typeface="Arial"/>
              </a:rPr>
              <a:t>since </a:t>
            </a:r>
            <a:r>
              <a:rPr sz="2000" spc="35" dirty="0">
                <a:latin typeface="+mj-lt"/>
                <a:cs typeface="Arial"/>
              </a:rPr>
              <a:t>2010  </a:t>
            </a:r>
            <a:r>
              <a:rPr sz="2000" spc="-25" dirty="0">
                <a:latin typeface="+mj-lt"/>
                <a:cs typeface="Arial"/>
              </a:rPr>
              <a:t>(74k  </a:t>
            </a:r>
            <a:r>
              <a:rPr sz="2000" spc="-70" dirty="0">
                <a:latin typeface="+mj-lt"/>
                <a:cs typeface="Arial"/>
              </a:rPr>
              <a:t>at </a:t>
            </a:r>
            <a:r>
              <a:rPr sz="2000" spc="-114" dirty="0">
                <a:latin typeface="+mj-lt"/>
                <a:cs typeface="Arial"/>
              </a:rPr>
              <a:t>the </a:t>
            </a:r>
            <a:r>
              <a:rPr sz="2000" spc="-90" dirty="0">
                <a:latin typeface="+mj-lt"/>
                <a:cs typeface="Arial"/>
              </a:rPr>
              <a:t>end </a:t>
            </a:r>
            <a:r>
              <a:rPr sz="2000" spc="-50" dirty="0">
                <a:latin typeface="+mj-lt"/>
                <a:cs typeface="Arial"/>
              </a:rPr>
              <a:t>of</a:t>
            </a:r>
            <a:r>
              <a:rPr sz="2000" spc="-135" dirty="0">
                <a:latin typeface="+mj-lt"/>
                <a:cs typeface="Arial"/>
              </a:rPr>
              <a:t> </a:t>
            </a:r>
            <a:r>
              <a:rPr sz="2000" spc="15" dirty="0">
                <a:latin typeface="+mj-lt"/>
                <a:cs typeface="Arial"/>
              </a:rPr>
              <a:t>2016)</a:t>
            </a:r>
            <a:endParaRPr sz="2000" dirty="0">
              <a:latin typeface="+mj-lt"/>
              <a:cs typeface="Arial"/>
            </a:endParaRPr>
          </a:p>
        </p:txBody>
      </p:sp>
      <p:sp>
        <p:nvSpPr>
          <p:cNvPr id="23" name="object 7"/>
          <p:cNvSpPr txBox="1"/>
          <p:nvPr/>
        </p:nvSpPr>
        <p:spPr>
          <a:xfrm>
            <a:off x="7492835" y="4220899"/>
            <a:ext cx="1517650" cy="430887"/>
          </a:xfrm>
          <a:prstGeom prst="rect">
            <a:avLst/>
          </a:prstGeom>
        </p:spPr>
        <p:txBody>
          <a:bodyPr vert="horz" wrap="square" lIns="0" tIns="0" rIns="0" bIns="0" rtlCol="0">
            <a:spAutoFit/>
          </a:bodyPr>
          <a:lstStyle/>
          <a:p>
            <a:pPr marL="12700">
              <a:lnSpc>
                <a:spcPct val="100000"/>
              </a:lnSpc>
            </a:pPr>
            <a:r>
              <a:rPr sz="2800" b="1" spc="185" dirty="0">
                <a:cs typeface="Calibri"/>
              </a:rPr>
              <a:t>7</a:t>
            </a:r>
            <a:r>
              <a:rPr sz="2800" b="1" spc="-60" dirty="0">
                <a:cs typeface="Calibri"/>
              </a:rPr>
              <a:t> </a:t>
            </a:r>
            <a:r>
              <a:rPr sz="2800" b="1" spc="-30" dirty="0">
                <a:cs typeface="Calibri"/>
              </a:rPr>
              <a:t>minutes</a:t>
            </a:r>
            <a:endParaRPr sz="2800" dirty="0">
              <a:cs typeface="Calibri"/>
            </a:endParaRPr>
          </a:p>
        </p:txBody>
      </p:sp>
      <p:sp>
        <p:nvSpPr>
          <p:cNvPr id="24" name="object 8"/>
          <p:cNvSpPr txBox="1"/>
          <p:nvPr/>
        </p:nvSpPr>
        <p:spPr>
          <a:xfrm>
            <a:off x="7492835" y="4654293"/>
            <a:ext cx="3987598" cy="627864"/>
          </a:xfrm>
          <a:prstGeom prst="rect">
            <a:avLst/>
          </a:prstGeom>
        </p:spPr>
        <p:txBody>
          <a:bodyPr vert="horz" wrap="square" lIns="0" tIns="0" rIns="0" bIns="0" rtlCol="0">
            <a:spAutoFit/>
          </a:bodyPr>
          <a:lstStyle/>
          <a:p>
            <a:pPr marL="12700" marR="5080">
              <a:lnSpc>
                <a:spcPct val="101899"/>
              </a:lnSpc>
            </a:pPr>
            <a:r>
              <a:rPr sz="2000" spc="-70" dirty="0">
                <a:latin typeface="+mj-lt"/>
                <a:cs typeface="Arial"/>
              </a:rPr>
              <a:t>average </a:t>
            </a:r>
            <a:r>
              <a:rPr sz="2000" spc="-55" dirty="0">
                <a:latin typeface="+mj-lt"/>
                <a:cs typeface="Arial"/>
              </a:rPr>
              <a:t>taxi </a:t>
            </a:r>
            <a:r>
              <a:rPr sz="2000" spc="-65" dirty="0">
                <a:latin typeface="+mj-lt"/>
                <a:cs typeface="Arial"/>
              </a:rPr>
              <a:t>delivery </a:t>
            </a:r>
            <a:r>
              <a:rPr sz="2000" spc="-114" dirty="0">
                <a:latin typeface="+mj-lt"/>
                <a:cs typeface="Arial"/>
              </a:rPr>
              <a:t>time </a:t>
            </a:r>
            <a:r>
              <a:rPr sz="2000" spc="-75" dirty="0">
                <a:latin typeface="+mj-lt"/>
                <a:cs typeface="Arial"/>
              </a:rPr>
              <a:t>in peak  </a:t>
            </a:r>
            <a:r>
              <a:rPr sz="2000" spc="-120" dirty="0">
                <a:latin typeface="+mj-lt"/>
                <a:cs typeface="Arial"/>
              </a:rPr>
              <a:t>hours </a:t>
            </a:r>
            <a:r>
              <a:rPr sz="2000" spc="5" dirty="0">
                <a:latin typeface="+mj-lt"/>
                <a:cs typeface="Arial"/>
              </a:rPr>
              <a:t>(30 </a:t>
            </a:r>
            <a:r>
              <a:rPr sz="2000" spc="-135" dirty="0">
                <a:latin typeface="+mj-lt"/>
                <a:cs typeface="Arial"/>
              </a:rPr>
              <a:t>minutes </a:t>
            </a:r>
            <a:r>
              <a:rPr sz="2000" spc="-75" dirty="0">
                <a:latin typeface="+mj-lt"/>
                <a:cs typeface="Arial"/>
              </a:rPr>
              <a:t>in </a:t>
            </a:r>
            <a:r>
              <a:rPr sz="2000" spc="35" dirty="0">
                <a:latin typeface="+mj-lt"/>
                <a:cs typeface="Arial"/>
              </a:rPr>
              <a:t>2010</a:t>
            </a:r>
            <a:r>
              <a:rPr sz="2000" spc="-80" dirty="0">
                <a:latin typeface="+mj-lt"/>
                <a:cs typeface="Arial"/>
              </a:rPr>
              <a:t> </a:t>
            </a:r>
            <a:r>
              <a:rPr sz="2000" spc="-55" dirty="0">
                <a:latin typeface="+mj-lt"/>
                <a:cs typeface="Arial"/>
              </a:rPr>
              <a:t>)</a:t>
            </a:r>
            <a:endParaRPr sz="2000" dirty="0">
              <a:latin typeface="+mj-lt"/>
              <a:cs typeface="Arial"/>
            </a:endParaRPr>
          </a:p>
        </p:txBody>
      </p:sp>
      <p:sp>
        <p:nvSpPr>
          <p:cNvPr id="25" name="object 45"/>
          <p:cNvSpPr/>
          <p:nvPr/>
        </p:nvSpPr>
        <p:spPr>
          <a:xfrm>
            <a:off x="6309800" y="2758124"/>
            <a:ext cx="915700" cy="763234"/>
          </a:xfrm>
          <a:custGeom>
            <a:avLst/>
            <a:gdLst/>
            <a:ahLst/>
            <a:cxnLst/>
            <a:rect l="l" t="t" r="r" b="b"/>
            <a:pathLst>
              <a:path w="564515" h="454025">
                <a:moveTo>
                  <a:pt x="516055" y="453493"/>
                </a:moveTo>
                <a:lnTo>
                  <a:pt x="486901" y="453493"/>
                </a:lnTo>
                <a:lnTo>
                  <a:pt x="499743" y="453506"/>
                </a:lnTo>
                <a:lnTo>
                  <a:pt x="512565" y="453887"/>
                </a:lnTo>
                <a:lnTo>
                  <a:pt x="516055" y="453493"/>
                </a:lnTo>
                <a:close/>
              </a:path>
              <a:path w="564515" h="454025">
                <a:moveTo>
                  <a:pt x="325961" y="0"/>
                </a:moveTo>
                <a:lnTo>
                  <a:pt x="237993" y="0"/>
                </a:lnTo>
                <a:lnTo>
                  <a:pt x="232791" y="3631"/>
                </a:lnTo>
                <a:lnTo>
                  <a:pt x="221646" y="36539"/>
                </a:lnTo>
                <a:lnTo>
                  <a:pt x="221118" y="39115"/>
                </a:lnTo>
                <a:lnTo>
                  <a:pt x="201667" y="39592"/>
                </a:lnTo>
                <a:lnTo>
                  <a:pt x="163132" y="44208"/>
                </a:lnTo>
                <a:lnTo>
                  <a:pt x="125925" y="55223"/>
                </a:lnTo>
                <a:lnTo>
                  <a:pt x="94852" y="84324"/>
                </a:lnTo>
                <a:lnTo>
                  <a:pt x="87638" y="102588"/>
                </a:lnTo>
                <a:lnTo>
                  <a:pt x="80319" y="120813"/>
                </a:lnTo>
                <a:lnTo>
                  <a:pt x="64254" y="160543"/>
                </a:lnTo>
                <a:lnTo>
                  <a:pt x="62873" y="163760"/>
                </a:lnTo>
                <a:lnTo>
                  <a:pt x="61215" y="167756"/>
                </a:lnTo>
                <a:lnTo>
                  <a:pt x="38284" y="167756"/>
                </a:lnTo>
                <a:lnTo>
                  <a:pt x="28747" y="168961"/>
                </a:lnTo>
                <a:lnTo>
                  <a:pt x="2308" y="204383"/>
                </a:lnTo>
                <a:lnTo>
                  <a:pt x="0" y="218973"/>
                </a:lnTo>
                <a:lnTo>
                  <a:pt x="3088" y="225673"/>
                </a:lnTo>
                <a:lnTo>
                  <a:pt x="9151" y="230212"/>
                </a:lnTo>
                <a:lnTo>
                  <a:pt x="17614" y="231976"/>
                </a:lnTo>
                <a:lnTo>
                  <a:pt x="39716" y="231988"/>
                </a:lnTo>
                <a:lnTo>
                  <a:pt x="37769" y="237617"/>
                </a:lnTo>
                <a:lnTo>
                  <a:pt x="36814" y="241940"/>
                </a:lnTo>
                <a:lnTo>
                  <a:pt x="34828" y="245785"/>
                </a:lnTo>
                <a:lnTo>
                  <a:pt x="29977" y="257502"/>
                </a:lnTo>
                <a:lnTo>
                  <a:pt x="25424" y="300091"/>
                </a:lnTo>
                <a:lnTo>
                  <a:pt x="25546" y="395899"/>
                </a:lnTo>
                <a:lnTo>
                  <a:pt x="25435" y="431471"/>
                </a:lnTo>
                <a:lnTo>
                  <a:pt x="60859" y="453741"/>
                </a:lnTo>
                <a:lnTo>
                  <a:pt x="91589" y="453730"/>
                </a:lnTo>
                <a:lnTo>
                  <a:pt x="116828" y="453385"/>
                </a:lnTo>
                <a:lnTo>
                  <a:pt x="124292" y="446964"/>
                </a:lnTo>
                <a:lnTo>
                  <a:pt x="126821" y="432451"/>
                </a:lnTo>
                <a:lnTo>
                  <a:pt x="126742" y="426483"/>
                </a:lnTo>
                <a:lnTo>
                  <a:pt x="127043" y="415790"/>
                </a:lnTo>
                <a:lnTo>
                  <a:pt x="126930" y="404984"/>
                </a:lnTo>
                <a:lnTo>
                  <a:pt x="538581" y="404984"/>
                </a:lnTo>
                <a:lnTo>
                  <a:pt x="538471" y="332534"/>
                </a:lnTo>
                <a:lnTo>
                  <a:pt x="136794" y="332534"/>
                </a:lnTo>
                <a:lnTo>
                  <a:pt x="108065" y="330376"/>
                </a:lnTo>
                <a:lnTo>
                  <a:pt x="75590" y="317343"/>
                </a:lnTo>
                <a:lnTo>
                  <a:pt x="76007" y="304350"/>
                </a:lnTo>
                <a:lnTo>
                  <a:pt x="75951" y="299149"/>
                </a:lnTo>
                <a:lnTo>
                  <a:pt x="75652" y="293758"/>
                </a:lnTo>
                <a:lnTo>
                  <a:pt x="76544" y="275275"/>
                </a:lnTo>
                <a:lnTo>
                  <a:pt x="82375" y="269143"/>
                </a:lnTo>
                <a:lnTo>
                  <a:pt x="460983" y="269143"/>
                </a:lnTo>
                <a:lnTo>
                  <a:pt x="463121" y="268578"/>
                </a:lnTo>
                <a:lnTo>
                  <a:pt x="536977" y="268578"/>
                </a:lnTo>
                <a:lnTo>
                  <a:pt x="534028" y="256197"/>
                </a:lnTo>
                <a:lnTo>
                  <a:pt x="528472" y="243297"/>
                </a:lnTo>
                <a:lnTo>
                  <a:pt x="526763" y="240193"/>
                </a:lnTo>
                <a:lnTo>
                  <a:pt x="526349" y="236436"/>
                </a:lnTo>
                <a:lnTo>
                  <a:pt x="525042" y="231988"/>
                </a:lnTo>
                <a:lnTo>
                  <a:pt x="545649" y="231976"/>
                </a:lnTo>
                <a:lnTo>
                  <a:pt x="554750" y="230212"/>
                </a:lnTo>
                <a:lnTo>
                  <a:pt x="561028" y="225568"/>
                </a:lnTo>
                <a:lnTo>
                  <a:pt x="564039" y="218557"/>
                </a:lnTo>
                <a:lnTo>
                  <a:pt x="563290" y="209736"/>
                </a:lnTo>
                <a:lnTo>
                  <a:pt x="562880" y="208330"/>
                </a:lnTo>
                <a:lnTo>
                  <a:pt x="283268" y="208330"/>
                </a:lnTo>
                <a:lnTo>
                  <a:pt x="225623" y="207121"/>
                </a:lnTo>
                <a:lnTo>
                  <a:pt x="172293" y="203433"/>
                </a:lnTo>
                <a:lnTo>
                  <a:pt x="127730" y="197264"/>
                </a:lnTo>
                <a:lnTo>
                  <a:pt x="96385" y="188614"/>
                </a:lnTo>
                <a:lnTo>
                  <a:pt x="96686" y="186616"/>
                </a:lnTo>
                <a:lnTo>
                  <a:pt x="96875" y="184379"/>
                </a:lnTo>
                <a:lnTo>
                  <a:pt x="111942" y="139242"/>
                </a:lnTo>
                <a:lnTo>
                  <a:pt x="131831" y="98283"/>
                </a:lnTo>
                <a:lnTo>
                  <a:pt x="170520" y="81357"/>
                </a:lnTo>
                <a:lnTo>
                  <a:pt x="223364" y="74892"/>
                </a:lnTo>
                <a:lnTo>
                  <a:pt x="463563" y="73521"/>
                </a:lnTo>
                <a:lnTo>
                  <a:pt x="462844" y="72133"/>
                </a:lnTo>
                <a:lnTo>
                  <a:pt x="425074" y="49971"/>
                </a:lnTo>
                <a:lnTo>
                  <a:pt x="384227" y="41280"/>
                </a:lnTo>
                <a:lnTo>
                  <a:pt x="342635" y="38160"/>
                </a:lnTo>
                <a:lnTo>
                  <a:pt x="342572" y="37845"/>
                </a:lnTo>
                <a:lnTo>
                  <a:pt x="238345" y="37845"/>
                </a:lnTo>
                <a:lnTo>
                  <a:pt x="238345" y="21121"/>
                </a:lnTo>
                <a:lnTo>
                  <a:pt x="255798" y="21121"/>
                </a:lnTo>
                <a:lnTo>
                  <a:pt x="255798" y="4397"/>
                </a:lnTo>
                <a:lnTo>
                  <a:pt x="331422" y="4397"/>
                </a:lnTo>
                <a:lnTo>
                  <a:pt x="331163" y="3631"/>
                </a:lnTo>
                <a:lnTo>
                  <a:pt x="325961" y="0"/>
                </a:lnTo>
                <a:close/>
              </a:path>
              <a:path w="564515" h="454025">
                <a:moveTo>
                  <a:pt x="538581" y="404984"/>
                </a:moveTo>
                <a:lnTo>
                  <a:pt x="436119" y="404984"/>
                </a:lnTo>
                <a:lnTo>
                  <a:pt x="436772" y="406228"/>
                </a:lnTo>
                <a:lnTo>
                  <a:pt x="437501" y="406982"/>
                </a:lnTo>
                <a:lnTo>
                  <a:pt x="437792" y="415790"/>
                </a:lnTo>
                <a:lnTo>
                  <a:pt x="451125" y="452267"/>
                </a:lnTo>
                <a:lnTo>
                  <a:pt x="461199" y="453674"/>
                </a:lnTo>
                <a:lnTo>
                  <a:pt x="516055" y="453493"/>
                </a:lnTo>
                <a:lnTo>
                  <a:pt x="523660" y="452634"/>
                </a:lnTo>
                <a:lnTo>
                  <a:pt x="531990" y="447847"/>
                </a:lnTo>
                <a:lnTo>
                  <a:pt x="537182" y="439822"/>
                </a:lnTo>
                <a:lnTo>
                  <a:pt x="538863" y="428858"/>
                </a:lnTo>
                <a:lnTo>
                  <a:pt x="538581" y="404984"/>
                </a:lnTo>
                <a:close/>
              </a:path>
              <a:path w="564515" h="454025">
                <a:moveTo>
                  <a:pt x="136857" y="331516"/>
                </a:moveTo>
                <a:lnTo>
                  <a:pt x="136794" y="332534"/>
                </a:lnTo>
                <a:lnTo>
                  <a:pt x="538471" y="332534"/>
                </a:lnTo>
                <a:lnTo>
                  <a:pt x="538471" y="331981"/>
                </a:lnTo>
                <a:lnTo>
                  <a:pt x="444073" y="331981"/>
                </a:lnTo>
                <a:lnTo>
                  <a:pt x="437748" y="331532"/>
                </a:lnTo>
                <a:lnTo>
                  <a:pt x="156127" y="331532"/>
                </a:lnTo>
                <a:lnTo>
                  <a:pt x="136857" y="331516"/>
                </a:lnTo>
                <a:close/>
              </a:path>
              <a:path w="564515" h="454025">
                <a:moveTo>
                  <a:pt x="536977" y="268578"/>
                </a:moveTo>
                <a:lnTo>
                  <a:pt x="463121" y="268578"/>
                </a:lnTo>
                <a:lnTo>
                  <a:pt x="468311" y="268829"/>
                </a:lnTo>
                <a:lnTo>
                  <a:pt x="481931" y="270111"/>
                </a:lnTo>
                <a:lnTo>
                  <a:pt x="488804" y="308811"/>
                </a:lnTo>
                <a:lnTo>
                  <a:pt x="489005" y="317933"/>
                </a:lnTo>
                <a:lnTo>
                  <a:pt x="484117" y="324040"/>
                </a:lnTo>
                <a:lnTo>
                  <a:pt x="467921" y="328890"/>
                </a:lnTo>
                <a:lnTo>
                  <a:pt x="460068" y="330486"/>
                </a:lnTo>
                <a:lnTo>
                  <a:pt x="444073" y="331981"/>
                </a:lnTo>
                <a:lnTo>
                  <a:pt x="538471" y="331981"/>
                </a:lnTo>
                <a:lnTo>
                  <a:pt x="538717" y="304350"/>
                </a:lnTo>
                <a:lnTo>
                  <a:pt x="538676" y="289666"/>
                </a:lnTo>
                <a:lnTo>
                  <a:pt x="538576" y="283096"/>
                </a:lnTo>
                <a:lnTo>
                  <a:pt x="537175" y="269407"/>
                </a:lnTo>
                <a:lnTo>
                  <a:pt x="536977" y="268578"/>
                </a:lnTo>
                <a:close/>
              </a:path>
              <a:path w="564515" h="454025">
                <a:moveTo>
                  <a:pt x="460983" y="269143"/>
                </a:moveTo>
                <a:lnTo>
                  <a:pt x="82375" y="269143"/>
                </a:lnTo>
                <a:lnTo>
                  <a:pt x="101348" y="269407"/>
                </a:lnTo>
                <a:lnTo>
                  <a:pt x="109942" y="270362"/>
                </a:lnTo>
                <a:lnTo>
                  <a:pt x="155691" y="289717"/>
                </a:lnTo>
                <a:lnTo>
                  <a:pt x="183828" y="318852"/>
                </a:lnTo>
                <a:lnTo>
                  <a:pt x="179605" y="325741"/>
                </a:lnTo>
                <a:lnTo>
                  <a:pt x="171561" y="330209"/>
                </a:lnTo>
                <a:lnTo>
                  <a:pt x="168672" y="331039"/>
                </a:lnTo>
                <a:lnTo>
                  <a:pt x="165568" y="331403"/>
                </a:lnTo>
                <a:lnTo>
                  <a:pt x="156127" y="331532"/>
                </a:lnTo>
                <a:lnTo>
                  <a:pt x="437748" y="331532"/>
                </a:lnTo>
                <a:lnTo>
                  <a:pt x="437303" y="331500"/>
                </a:lnTo>
                <a:lnTo>
                  <a:pt x="406868" y="331500"/>
                </a:lnTo>
                <a:lnTo>
                  <a:pt x="399994" y="331340"/>
                </a:lnTo>
                <a:lnTo>
                  <a:pt x="389641" y="330951"/>
                </a:lnTo>
                <a:lnTo>
                  <a:pt x="383057" y="326792"/>
                </a:lnTo>
                <a:lnTo>
                  <a:pt x="378571" y="311889"/>
                </a:lnTo>
                <a:lnTo>
                  <a:pt x="381096" y="304350"/>
                </a:lnTo>
                <a:lnTo>
                  <a:pt x="423375" y="282275"/>
                </a:lnTo>
                <a:lnTo>
                  <a:pt x="458560" y="269784"/>
                </a:lnTo>
                <a:lnTo>
                  <a:pt x="460983" y="269143"/>
                </a:lnTo>
                <a:close/>
              </a:path>
              <a:path w="564515" h="454025">
                <a:moveTo>
                  <a:pt x="435754" y="331390"/>
                </a:moveTo>
                <a:lnTo>
                  <a:pt x="406868" y="331500"/>
                </a:lnTo>
                <a:lnTo>
                  <a:pt x="437303" y="331500"/>
                </a:lnTo>
                <a:lnTo>
                  <a:pt x="435754" y="331390"/>
                </a:lnTo>
                <a:close/>
              </a:path>
              <a:path w="564515" h="454025">
                <a:moveTo>
                  <a:pt x="463563" y="73521"/>
                </a:moveTo>
                <a:lnTo>
                  <a:pt x="284298" y="73521"/>
                </a:lnTo>
                <a:lnTo>
                  <a:pt x="314791" y="74058"/>
                </a:lnTo>
                <a:lnTo>
                  <a:pt x="336306" y="74809"/>
                </a:lnTo>
                <a:lnTo>
                  <a:pt x="379129" y="78700"/>
                </a:lnTo>
                <a:lnTo>
                  <a:pt x="407961" y="84613"/>
                </a:lnTo>
                <a:lnTo>
                  <a:pt x="411793" y="85568"/>
                </a:lnTo>
                <a:lnTo>
                  <a:pt x="444326" y="123565"/>
                </a:lnTo>
                <a:lnTo>
                  <a:pt x="459259" y="159384"/>
                </a:lnTo>
                <a:lnTo>
                  <a:pt x="467167" y="184982"/>
                </a:lnTo>
                <a:lnTo>
                  <a:pt x="467984" y="188362"/>
                </a:lnTo>
                <a:lnTo>
                  <a:pt x="437587" y="197074"/>
                </a:lnTo>
                <a:lnTo>
                  <a:pt x="393701" y="203306"/>
                </a:lnTo>
                <a:lnTo>
                  <a:pt x="340778" y="207058"/>
                </a:lnTo>
                <a:lnTo>
                  <a:pt x="283268" y="208330"/>
                </a:lnTo>
                <a:lnTo>
                  <a:pt x="562880" y="208330"/>
                </a:lnTo>
                <a:lnTo>
                  <a:pt x="543495" y="172653"/>
                </a:lnTo>
                <a:lnTo>
                  <a:pt x="525595" y="167756"/>
                </a:lnTo>
                <a:lnTo>
                  <a:pt x="502626" y="167756"/>
                </a:lnTo>
                <a:lnTo>
                  <a:pt x="500915" y="163697"/>
                </a:lnTo>
                <a:lnTo>
                  <a:pt x="499499" y="160424"/>
                </a:lnTo>
                <a:lnTo>
                  <a:pt x="482429" y="118458"/>
                </a:lnTo>
                <a:lnTo>
                  <a:pt x="474247" y="98283"/>
                </a:lnTo>
                <a:lnTo>
                  <a:pt x="466702" y="79587"/>
                </a:lnTo>
                <a:lnTo>
                  <a:pt x="463563" y="73521"/>
                </a:lnTo>
                <a:close/>
              </a:path>
              <a:path w="564515" h="454025">
                <a:moveTo>
                  <a:pt x="273251" y="21121"/>
                </a:moveTo>
                <a:lnTo>
                  <a:pt x="255798" y="21121"/>
                </a:lnTo>
                <a:lnTo>
                  <a:pt x="255798" y="37845"/>
                </a:lnTo>
                <a:lnTo>
                  <a:pt x="273251" y="37845"/>
                </a:lnTo>
                <a:lnTo>
                  <a:pt x="273251" y="21121"/>
                </a:lnTo>
                <a:close/>
              </a:path>
              <a:path w="564515" h="454025">
                <a:moveTo>
                  <a:pt x="308169" y="21121"/>
                </a:moveTo>
                <a:lnTo>
                  <a:pt x="290703" y="21121"/>
                </a:lnTo>
                <a:lnTo>
                  <a:pt x="290703" y="37845"/>
                </a:lnTo>
                <a:lnTo>
                  <a:pt x="308169" y="37845"/>
                </a:lnTo>
                <a:lnTo>
                  <a:pt x="308169" y="21121"/>
                </a:lnTo>
                <a:close/>
              </a:path>
              <a:path w="564515" h="454025">
                <a:moveTo>
                  <a:pt x="331422" y="4397"/>
                </a:moveTo>
                <a:lnTo>
                  <a:pt x="308169" y="4397"/>
                </a:lnTo>
                <a:lnTo>
                  <a:pt x="308169" y="21121"/>
                </a:lnTo>
                <a:lnTo>
                  <a:pt x="325622" y="21121"/>
                </a:lnTo>
                <a:lnTo>
                  <a:pt x="325622" y="37845"/>
                </a:lnTo>
                <a:lnTo>
                  <a:pt x="342572" y="37845"/>
                </a:lnTo>
                <a:lnTo>
                  <a:pt x="342308" y="36539"/>
                </a:lnTo>
                <a:lnTo>
                  <a:pt x="331422" y="4397"/>
                </a:lnTo>
                <a:close/>
              </a:path>
              <a:path w="564515" h="454025">
                <a:moveTo>
                  <a:pt x="290703" y="4397"/>
                </a:moveTo>
                <a:lnTo>
                  <a:pt x="273251" y="4397"/>
                </a:lnTo>
                <a:lnTo>
                  <a:pt x="273251" y="21121"/>
                </a:lnTo>
                <a:lnTo>
                  <a:pt x="290703" y="21121"/>
                </a:lnTo>
                <a:lnTo>
                  <a:pt x="290703" y="4397"/>
                </a:lnTo>
                <a:close/>
              </a:path>
            </a:pathLst>
          </a:custGeom>
          <a:solidFill>
            <a:srgbClr val="000000"/>
          </a:solidFill>
        </p:spPr>
        <p:txBody>
          <a:bodyPr wrap="square" lIns="0" tIns="0" rIns="0" bIns="0" rtlCol="0"/>
          <a:lstStyle/>
          <a:p>
            <a:endParaRPr/>
          </a:p>
        </p:txBody>
      </p:sp>
      <p:pic>
        <p:nvPicPr>
          <p:cNvPr id="26" name="Рисунок 25"/>
          <p:cNvPicPr>
            <a:picLocks noChangeAspect="1"/>
          </p:cNvPicPr>
          <p:nvPr/>
        </p:nvPicPr>
        <p:blipFill>
          <a:blip r:embed="rId4"/>
          <a:stretch>
            <a:fillRect/>
          </a:stretch>
        </p:blipFill>
        <p:spPr>
          <a:xfrm>
            <a:off x="6426643" y="5733493"/>
            <a:ext cx="761557" cy="742518"/>
          </a:xfrm>
          <a:prstGeom prst="rect">
            <a:avLst/>
          </a:prstGeom>
        </p:spPr>
      </p:pic>
      <p:sp>
        <p:nvSpPr>
          <p:cNvPr id="27" name="TextBox 26"/>
          <p:cNvSpPr txBox="1"/>
          <p:nvPr/>
        </p:nvSpPr>
        <p:spPr>
          <a:xfrm>
            <a:off x="7492835" y="5645032"/>
            <a:ext cx="811441" cy="523220"/>
          </a:xfrm>
          <a:prstGeom prst="rect">
            <a:avLst/>
          </a:prstGeom>
          <a:noFill/>
        </p:spPr>
        <p:txBody>
          <a:bodyPr wrap="none" rtlCol="0">
            <a:spAutoFit/>
          </a:bodyPr>
          <a:lstStyle/>
          <a:p>
            <a:r>
              <a:rPr lang="ru-RU" sz="2800" b="1" dirty="0" smtClean="0"/>
              <a:t>72</a:t>
            </a:r>
            <a:r>
              <a:rPr lang="en-US" sz="2800" b="1" dirty="0" smtClean="0"/>
              <a:t>%</a:t>
            </a:r>
            <a:endParaRPr lang="ru-RU" sz="2800" b="1" dirty="0"/>
          </a:p>
        </p:txBody>
      </p:sp>
      <p:pic>
        <p:nvPicPr>
          <p:cNvPr id="28" name="Рисунок 27"/>
          <p:cNvPicPr>
            <a:picLocks noChangeAspect="1"/>
          </p:cNvPicPr>
          <p:nvPr/>
        </p:nvPicPr>
        <p:blipFill>
          <a:blip r:embed="rId5"/>
          <a:stretch>
            <a:fillRect/>
          </a:stretch>
        </p:blipFill>
        <p:spPr>
          <a:xfrm>
            <a:off x="6387143" y="4268309"/>
            <a:ext cx="862938" cy="838968"/>
          </a:xfrm>
          <a:prstGeom prst="rect">
            <a:avLst/>
          </a:prstGeom>
        </p:spPr>
      </p:pic>
      <p:sp>
        <p:nvSpPr>
          <p:cNvPr id="29" name="Прямоугольник 28"/>
          <p:cNvSpPr/>
          <p:nvPr/>
        </p:nvSpPr>
        <p:spPr>
          <a:xfrm>
            <a:off x="7357729" y="2892238"/>
            <a:ext cx="3754771" cy="720197"/>
          </a:xfrm>
          <a:prstGeom prst="rect">
            <a:avLst/>
          </a:prstGeom>
        </p:spPr>
        <p:txBody>
          <a:bodyPr wrap="square">
            <a:spAutoFit/>
          </a:bodyPr>
          <a:lstStyle/>
          <a:p>
            <a:pPr marL="19050" marR="5080" algn="just">
              <a:lnSpc>
                <a:spcPct val="101899"/>
              </a:lnSpc>
              <a:spcBef>
                <a:spcPts val="550"/>
              </a:spcBef>
            </a:pPr>
            <a:r>
              <a:rPr lang="en-US" sz="2000" spc="-20" smtClean="0">
                <a:latin typeface="+mj-lt"/>
                <a:cs typeface="Arial"/>
              </a:rPr>
              <a:t>New </a:t>
            </a:r>
            <a:r>
              <a:rPr lang="en-US" sz="2000" spc="-105" smtClean="0">
                <a:latin typeface="+mj-lt"/>
                <a:cs typeface="Arial"/>
              </a:rPr>
              <a:t>cars </a:t>
            </a:r>
            <a:r>
              <a:rPr lang="en-US" sz="2000" spc="-100" smtClean="0">
                <a:latin typeface="+mj-lt"/>
                <a:cs typeface="Arial"/>
              </a:rPr>
              <a:t>purchased </a:t>
            </a:r>
            <a:r>
              <a:rPr lang="en-US" sz="2000" spc="-85" smtClean="0">
                <a:latin typeface="+mj-lt"/>
                <a:cs typeface="Arial"/>
              </a:rPr>
              <a:t>on </a:t>
            </a:r>
            <a:r>
              <a:rPr lang="en-US" sz="2000" spc="-114" smtClean="0">
                <a:latin typeface="+mj-lt"/>
                <a:cs typeface="Arial"/>
              </a:rPr>
              <a:t>the </a:t>
            </a:r>
            <a:r>
              <a:rPr lang="en-US" sz="2000" spc="-55" smtClean="0">
                <a:latin typeface="+mj-lt"/>
                <a:cs typeface="Arial"/>
              </a:rPr>
              <a:t>taxi  </a:t>
            </a:r>
            <a:r>
              <a:rPr lang="en-US" sz="2000" spc="-105" smtClean="0">
                <a:latin typeface="+mj-lt"/>
                <a:cs typeface="Arial"/>
              </a:rPr>
              <a:t>subsidy </a:t>
            </a:r>
            <a:r>
              <a:rPr lang="en-US" sz="2000" spc="-75" smtClean="0">
                <a:latin typeface="+mj-lt"/>
                <a:cs typeface="Arial"/>
              </a:rPr>
              <a:t>program </a:t>
            </a:r>
            <a:r>
              <a:rPr lang="en-US" sz="2000" spc="-55" smtClean="0">
                <a:latin typeface="+mj-lt"/>
                <a:cs typeface="Arial"/>
              </a:rPr>
              <a:t>( </a:t>
            </a:r>
            <a:r>
              <a:rPr lang="en-US" sz="2000" spc="-114" smtClean="0">
                <a:latin typeface="+mj-lt"/>
                <a:cs typeface="Arial"/>
              </a:rPr>
              <a:t>since </a:t>
            </a:r>
            <a:r>
              <a:rPr lang="en-US" sz="2000" spc="35" smtClean="0">
                <a:latin typeface="+mj-lt"/>
                <a:cs typeface="Arial"/>
              </a:rPr>
              <a:t>2012</a:t>
            </a:r>
            <a:r>
              <a:rPr lang="en-US" sz="2000" spc="-70" smtClean="0">
                <a:latin typeface="+mj-lt"/>
                <a:cs typeface="Arial"/>
              </a:rPr>
              <a:t> </a:t>
            </a:r>
            <a:r>
              <a:rPr lang="en-US" sz="2000" spc="-10" smtClean="0">
                <a:latin typeface="+mj-lt"/>
                <a:cs typeface="Arial"/>
              </a:rPr>
              <a:t>–  </a:t>
            </a:r>
            <a:r>
              <a:rPr lang="en-US" sz="2000" spc="-25" smtClean="0">
                <a:latin typeface="+mj-lt"/>
                <a:cs typeface="Arial"/>
              </a:rPr>
              <a:t>13k)</a:t>
            </a:r>
            <a:endParaRPr lang="en-US" sz="2000" dirty="0">
              <a:latin typeface="+mj-lt"/>
              <a:cs typeface="Arial"/>
            </a:endParaRPr>
          </a:p>
        </p:txBody>
      </p:sp>
      <p:sp>
        <p:nvSpPr>
          <p:cNvPr id="30" name="TextBox 29"/>
          <p:cNvSpPr txBox="1"/>
          <p:nvPr/>
        </p:nvSpPr>
        <p:spPr>
          <a:xfrm>
            <a:off x="7357729" y="2436378"/>
            <a:ext cx="1079142" cy="523220"/>
          </a:xfrm>
          <a:prstGeom prst="rect">
            <a:avLst/>
          </a:prstGeom>
          <a:noFill/>
        </p:spPr>
        <p:txBody>
          <a:bodyPr wrap="none" rtlCol="0">
            <a:spAutoFit/>
          </a:bodyPr>
          <a:lstStyle/>
          <a:p>
            <a:r>
              <a:rPr lang="en-US" sz="2800" b="1" dirty="0" smtClean="0"/>
              <a:t>6 370 </a:t>
            </a:r>
            <a:endParaRPr lang="ru-RU" sz="2800" b="1" dirty="0"/>
          </a:p>
        </p:txBody>
      </p:sp>
      <p:sp>
        <p:nvSpPr>
          <p:cNvPr id="31" name="Прямоугольник 30"/>
          <p:cNvSpPr/>
          <p:nvPr/>
        </p:nvSpPr>
        <p:spPr>
          <a:xfrm>
            <a:off x="7424627" y="6054817"/>
            <a:ext cx="4860194" cy="400110"/>
          </a:xfrm>
          <a:prstGeom prst="rect">
            <a:avLst/>
          </a:prstGeom>
        </p:spPr>
        <p:txBody>
          <a:bodyPr wrap="square">
            <a:spAutoFit/>
          </a:bodyPr>
          <a:lstStyle/>
          <a:p>
            <a:r>
              <a:rPr lang="en-US" sz="2000" dirty="0">
                <a:latin typeface="+mj-lt"/>
              </a:rPr>
              <a:t>of Moscow taxis are yellow  (100%  by 2018 )</a:t>
            </a:r>
          </a:p>
        </p:txBody>
      </p:sp>
    </p:spTree>
    <p:extLst>
      <p:ext uri="{BB962C8B-B14F-4D97-AF65-F5344CB8AC3E}">
        <p14:creationId xmlns:p14="http://schemas.microsoft.com/office/powerpoint/2010/main" val="21262984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it-IT" dirty="0"/>
              <a:t>MOSCOW </a:t>
            </a:r>
            <a:r>
              <a:rPr lang="it-IT" dirty="0" smtClean="0"/>
              <a:t>CARSHARING </a:t>
            </a:r>
            <a:r>
              <a:rPr lang="it-IT" dirty="0"/>
              <a:t>SERVICE</a:t>
            </a:r>
            <a:endParaRPr lang="ru-RU" dirty="0"/>
          </a:p>
        </p:txBody>
      </p:sp>
      <p:pic>
        <p:nvPicPr>
          <p:cNvPr id="4" name="Рисунок 3"/>
          <p:cNvPicPr>
            <a:picLocks noChangeAspect="1"/>
          </p:cNvPicPr>
          <p:nvPr/>
        </p:nvPicPr>
        <p:blipFill rotWithShape="1">
          <a:blip r:embed="rId2"/>
          <a:srcRect l="9005" t="29235" r="13612"/>
          <a:stretch/>
        </p:blipFill>
        <p:spPr>
          <a:xfrm>
            <a:off x="262466" y="1358900"/>
            <a:ext cx="6463761" cy="3302000"/>
          </a:xfrm>
          <a:prstGeom prst="rect">
            <a:avLst/>
          </a:prstGeom>
        </p:spPr>
      </p:pic>
      <p:pic>
        <p:nvPicPr>
          <p:cNvPr id="8" name="Рисунок 7"/>
          <p:cNvPicPr>
            <a:picLocks noChangeAspect="1"/>
          </p:cNvPicPr>
          <p:nvPr/>
        </p:nvPicPr>
        <p:blipFill>
          <a:blip r:embed="rId3"/>
          <a:stretch>
            <a:fillRect/>
          </a:stretch>
        </p:blipFill>
        <p:spPr>
          <a:xfrm>
            <a:off x="6991350" y="1721675"/>
            <a:ext cx="571500" cy="622300"/>
          </a:xfrm>
          <a:prstGeom prst="rect">
            <a:avLst/>
          </a:prstGeom>
        </p:spPr>
      </p:pic>
      <p:sp>
        <p:nvSpPr>
          <p:cNvPr id="9" name="object 5"/>
          <p:cNvSpPr txBox="1"/>
          <p:nvPr/>
        </p:nvSpPr>
        <p:spPr>
          <a:xfrm>
            <a:off x="7715250" y="1402695"/>
            <a:ext cx="2724150" cy="452755"/>
          </a:xfrm>
          <a:prstGeom prst="rect">
            <a:avLst/>
          </a:prstGeom>
        </p:spPr>
        <p:txBody>
          <a:bodyPr vert="horz" wrap="square" lIns="0" tIns="0" rIns="0" bIns="0" rtlCol="0">
            <a:spAutoFit/>
          </a:bodyPr>
          <a:lstStyle/>
          <a:p>
            <a:pPr marL="12700">
              <a:lnSpc>
                <a:spcPct val="100000"/>
              </a:lnSpc>
            </a:pPr>
            <a:r>
              <a:rPr sz="2850" b="1" spc="30" dirty="0">
                <a:latin typeface="Calibri"/>
                <a:cs typeface="Calibri"/>
              </a:rPr>
              <a:t>more </a:t>
            </a:r>
            <a:r>
              <a:rPr sz="2850" b="1" spc="5" dirty="0">
                <a:latin typeface="Calibri"/>
                <a:cs typeface="Calibri"/>
              </a:rPr>
              <a:t>than </a:t>
            </a:r>
            <a:r>
              <a:rPr sz="2850" b="1" spc="185" dirty="0">
                <a:latin typeface="Calibri"/>
                <a:cs typeface="Calibri"/>
              </a:rPr>
              <a:t>1</a:t>
            </a:r>
            <a:r>
              <a:rPr sz="2850" b="1" spc="-65" dirty="0">
                <a:latin typeface="Calibri"/>
                <a:cs typeface="Calibri"/>
              </a:rPr>
              <a:t> </a:t>
            </a:r>
            <a:r>
              <a:rPr sz="2850" b="1" spc="125" dirty="0">
                <a:latin typeface="Calibri"/>
                <a:cs typeface="Calibri"/>
              </a:rPr>
              <a:t>year</a:t>
            </a:r>
            <a:endParaRPr sz="2850">
              <a:latin typeface="Calibri"/>
              <a:cs typeface="Calibri"/>
            </a:endParaRPr>
          </a:p>
        </p:txBody>
      </p:sp>
      <p:sp>
        <p:nvSpPr>
          <p:cNvPr id="10" name="object 6"/>
          <p:cNvSpPr txBox="1"/>
          <p:nvPr/>
        </p:nvSpPr>
        <p:spPr>
          <a:xfrm>
            <a:off x="7715250" y="1883766"/>
            <a:ext cx="3380104" cy="627864"/>
          </a:xfrm>
          <a:prstGeom prst="rect">
            <a:avLst/>
          </a:prstGeom>
        </p:spPr>
        <p:txBody>
          <a:bodyPr vert="horz" wrap="square" lIns="0" tIns="0" rIns="0" bIns="0" rtlCol="0">
            <a:spAutoFit/>
          </a:bodyPr>
          <a:lstStyle/>
          <a:p>
            <a:pPr marL="12700" marR="5080">
              <a:lnSpc>
                <a:spcPct val="101899"/>
              </a:lnSpc>
            </a:pPr>
            <a:r>
              <a:rPr sz="2000" spc="-50" dirty="0">
                <a:solidFill>
                  <a:srgbClr val="515455"/>
                </a:solidFill>
                <a:latin typeface="+mj-lt"/>
                <a:cs typeface="Arial"/>
              </a:rPr>
              <a:t>of </a:t>
            </a:r>
            <a:r>
              <a:rPr sz="2000" spc="-65" dirty="0">
                <a:solidFill>
                  <a:srgbClr val="515455"/>
                </a:solidFill>
                <a:latin typeface="+mj-lt"/>
                <a:cs typeface="Arial"/>
              </a:rPr>
              <a:t>Moscow </a:t>
            </a:r>
            <a:r>
              <a:rPr sz="2000" spc="-85" dirty="0">
                <a:solidFill>
                  <a:srgbClr val="515455"/>
                </a:solidFill>
                <a:latin typeface="+mj-lt"/>
                <a:cs typeface="Arial"/>
              </a:rPr>
              <a:t>Carsharing </a:t>
            </a:r>
            <a:r>
              <a:rPr sz="2000" spc="-70" dirty="0">
                <a:solidFill>
                  <a:srgbClr val="515455"/>
                </a:solidFill>
                <a:latin typeface="+mj-lt"/>
                <a:cs typeface="Arial"/>
              </a:rPr>
              <a:t>project </a:t>
            </a:r>
            <a:endParaRPr lang="ru-RU" sz="2000" spc="-70" dirty="0" smtClean="0">
              <a:solidFill>
                <a:srgbClr val="515455"/>
              </a:solidFill>
              <a:latin typeface="+mj-lt"/>
              <a:cs typeface="Arial"/>
            </a:endParaRPr>
          </a:p>
          <a:p>
            <a:pPr marL="12700" marR="5080">
              <a:lnSpc>
                <a:spcPct val="101899"/>
              </a:lnSpc>
            </a:pPr>
            <a:r>
              <a:rPr sz="2000" spc="-85" dirty="0" smtClean="0">
                <a:solidFill>
                  <a:srgbClr val="515455"/>
                </a:solidFill>
                <a:latin typeface="+mj-lt"/>
                <a:cs typeface="Arial"/>
              </a:rPr>
              <a:t>(</a:t>
            </a:r>
            <a:r>
              <a:rPr sz="2000" spc="-85" dirty="0">
                <a:solidFill>
                  <a:srgbClr val="515455"/>
                </a:solidFill>
                <a:latin typeface="+mj-lt"/>
                <a:cs typeface="Arial"/>
              </a:rPr>
              <a:t>launch </a:t>
            </a:r>
            <a:r>
              <a:rPr sz="2000" spc="-10" dirty="0">
                <a:solidFill>
                  <a:srgbClr val="515455"/>
                </a:solidFill>
                <a:latin typeface="+mj-lt"/>
                <a:cs typeface="Arial"/>
              </a:rPr>
              <a:t>–  </a:t>
            </a:r>
            <a:r>
              <a:rPr sz="2000" spc="-114" dirty="0">
                <a:solidFill>
                  <a:srgbClr val="515455"/>
                </a:solidFill>
                <a:latin typeface="+mj-lt"/>
                <a:cs typeface="Arial"/>
              </a:rPr>
              <a:t>September</a:t>
            </a:r>
            <a:r>
              <a:rPr sz="2000" spc="-110" dirty="0">
                <a:solidFill>
                  <a:srgbClr val="515455"/>
                </a:solidFill>
                <a:latin typeface="+mj-lt"/>
                <a:cs typeface="Arial"/>
              </a:rPr>
              <a:t> </a:t>
            </a:r>
            <a:r>
              <a:rPr sz="2000" spc="15" dirty="0">
                <a:solidFill>
                  <a:srgbClr val="515455"/>
                </a:solidFill>
                <a:latin typeface="+mj-lt"/>
                <a:cs typeface="Arial"/>
              </a:rPr>
              <a:t>2015)</a:t>
            </a:r>
            <a:endParaRPr sz="2000" dirty="0">
              <a:latin typeface="+mj-lt"/>
              <a:cs typeface="Arial"/>
            </a:endParaRPr>
          </a:p>
        </p:txBody>
      </p:sp>
      <p:pic>
        <p:nvPicPr>
          <p:cNvPr id="15" name="Рисунок 14"/>
          <p:cNvPicPr>
            <a:picLocks noChangeAspect="1"/>
          </p:cNvPicPr>
          <p:nvPr/>
        </p:nvPicPr>
        <p:blipFill>
          <a:blip r:embed="rId4"/>
          <a:stretch>
            <a:fillRect/>
          </a:stretch>
        </p:blipFill>
        <p:spPr>
          <a:xfrm>
            <a:off x="7018088" y="3270388"/>
            <a:ext cx="582773" cy="582773"/>
          </a:xfrm>
          <a:prstGeom prst="rect">
            <a:avLst/>
          </a:prstGeom>
        </p:spPr>
      </p:pic>
      <p:sp>
        <p:nvSpPr>
          <p:cNvPr id="16" name="object 14"/>
          <p:cNvSpPr txBox="1"/>
          <p:nvPr/>
        </p:nvSpPr>
        <p:spPr>
          <a:xfrm>
            <a:off x="7804150" y="2925188"/>
            <a:ext cx="2580640" cy="452755"/>
          </a:xfrm>
          <a:prstGeom prst="rect">
            <a:avLst/>
          </a:prstGeom>
        </p:spPr>
        <p:txBody>
          <a:bodyPr vert="horz" wrap="square" lIns="0" tIns="0" rIns="0" bIns="0" rtlCol="0">
            <a:spAutoFit/>
          </a:bodyPr>
          <a:lstStyle/>
          <a:p>
            <a:pPr marL="12700">
              <a:lnSpc>
                <a:spcPct val="100000"/>
              </a:lnSpc>
            </a:pPr>
            <a:r>
              <a:rPr sz="2850" b="1" spc="10" dirty="0">
                <a:latin typeface="Calibri"/>
                <a:cs typeface="Calibri"/>
              </a:rPr>
              <a:t>unified</a:t>
            </a:r>
            <a:r>
              <a:rPr sz="2850" b="1" spc="-50" dirty="0">
                <a:latin typeface="Calibri"/>
                <a:cs typeface="Calibri"/>
              </a:rPr>
              <a:t> </a:t>
            </a:r>
            <a:r>
              <a:rPr sz="2850" b="1" spc="60" dirty="0">
                <a:latin typeface="Calibri"/>
                <a:cs typeface="Calibri"/>
              </a:rPr>
              <a:t>standard</a:t>
            </a:r>
            <a:endParaRPr sz="2850" dirty="0">
              <a:latin typeface="Calibri"/>
              <a:cs typeface="Calibri"/>
            </a:endParaRPr>
          </a:p>
        </p:txBody>
      </p:sp>
      <p:sp>
        <p:nvSpPr>
          <p:cNvPr id="17" name="object 15"/>
          <p:cNvSpPr txBox="1"/>
          <p:nvPr/>
        </p:nvSpPr>
        <p:spPr>
          <a:xfrm>
            <a:off x="7804150" y="3373593"/>
            <a:ext cx="4010458" cy="627864"/>
          </a:xfrm>
          <a:prstGeom prst="rect">
            <a:avLst/>
          </a:prstGeom>
        </p:spPr>
        <p:txBody>
          <a:bodyPr vert="horz" wrap="square" lIns="0" tIns="0" rIns="0" bIns="0" rtlCol="0">
            <a:spAutoFit/>
          </a:bodyPr>
          <a:lstStyle/>
          <a:p>
            <a:pPr marL="12700" marR="5080">
              <a:lnSpc>
                <a:spcPct val="101899"/>
              </a:lnSpc>
            </a:pPr>
            <a:r>
              <a:rPr sz="2000" spc="-50" dirty="0">
                <a:solidFill>
                  <a:srgbClr val="515455"/>
                </a:solidFill>
                <a:latin typeface="+mj-lt"/>
                <a:cs typeface="Arial"/>
              </a:rPr>
              <a:t>of </a:t>
            </a:r>
            <a:r>
              <a:rPr sz="2000" spc="-65" dirty="0">
                <a:solidFill>
                  <a:srgbClr val="515455"/>
                </a:solidFill>
                <a:latin typeface="+mj-lt"/>
                <a:cs typeface="Arial"/>
              </a:rPr>
              <a:t>Moscow </a:t>
            </a:r>
            <a:r>
              <a:rPr sz="2000" spc="-80" dirty="0">
                <a:solidFill>
                  <a:srgbClr val="515455"/>
                </a:solidFill>
                <a:latin typeface="+mj-lt"/>
                <a:cs typeface="Arial"/>
              </a:rPr>
              <a:t>carsharing </a:t>
            </a:r>
            <a:r>
              <a:rPr sz="2000" spc="-50" dirty="0">
                <a:solidFill>
                  <a:srgbClr val="515455"/>
                </a:solidFill>
                <a:latin typeface="+mj-lt"/>
                <a:cs typeface="Arial"/>
              </a:rPr>
              <a:t>(color </a:t>
            </a:r>
            <a:r>
              <a:rPr sz="2000" spc="-65" dirty="0">
                <a:solidFill>
                  <a:srgbClr val="515455"/>
                </a:solidFill>
                <a:latin typeface="+mj-lt"/>
                <a:cs typeface="Arial"/>
              </a:rPr>
              <a:t>layout </a:t>
            </a:r>
            <a:r>
              <a:rPr sz="2000" spc="-50" dirty="0">
                <a:solidFill>
                  <a:srgbClr val="515455"/>
                </a:solidFill>
                <a:latin typeface="+mj-lt"/>
                <a:cs typeface="Arial"/>
              </a:rPr>
              <a:t>of</a:t>
            </a:r>
            <a:r>
              <a:rPr sz="2000" spc="-100" dirty="0">
                <a:solidFill>
                  <a:srgbClr val="515455"/>
                </a:solidFill>
                <a:latin typeface="+mj-lt"/>
                <a:cs typeface="Arial"/>
              </a:rPr>
              <a:t> </a:t>
            </a:r>
            <a:r>
              <a:rPr sz="2000" spc="-85" dirty="0">
                <a:solidFill>
                  <a:srgbClr val="515455"/>
                </a:solidFill>
                <a:latin typeface="+mj-lt"/>
                <a:cs typeface="Arial"/>
              </a:rPr>
              <a:t>cars,  </a:t>
            </a:r>
            <a:r>
              <a:rPr sz="2000" spc="-70" dirty="0">
                <a:solidFill>
                  <a:srgbClr val="515455"/>
                </a:solidFill>
                <a:latin typeface="+mj-lt"/>
                <a:cs typeface="Arial"/>
              </a:rPr>
              <a:t>GPS/GLONASS, </a:t>
            </a:r>
            <a:r>
              <a:rPr sz="2000" spc="155" dirty="0">
                <a:solidFill>
                  <a:srgbClr val="515455"/>
                </a:solidFill>
                <a:latin typeface="+mj-lt"/>
                <a:cs typeface="Arial"/>
              </a:rPr>
              <a:t>24/7 </a:t>
            </a:r>
            <a:r>
              <a:rPr sz="2000" spc="-65" dirty="0">
                <a:solidFill>
                  <a:srgbClr val="515455"/>
                </a:solidFill>
                <a:latin typeface="+mj-lt"/>
                <a:cs typeface="Arial"/>
              </a:rPr>
              <a:t>working</a:t>
            </a:r>
            <a:r>
              <a:rPr sz="2000" spc="-295" dirty="0">
                <a:solidFill>
                  <a:srgbClr val="515455"/>
                </a:solidFill>
                <a:latin typeface="+mj-lt"/>
                <a:cs typeface="Arial"/>
              </a:rPr>
              <a:t> </a:t>
            </a:r>
            <a:r>
              <a:rPr sz="2000" spc="-110" dirty="0">
                <a:solidFill>
                  <a:srgbClr val="515455"/>
                </a:solidFill>
                <a:latin typeface="+mj-lt"/>
                <a:cs typeface="Arial"/>
              </a:rPr>
              <a:t>hours)</a:t>
            </a:r>
            <a:endParaRPr sz="2000">
              <a:latin typeface="+mj-lt"/>
              <a:cs typeface="Arial"/>
            </a:endParaRPr>
          </a:p>
        </p:txBody>
      </p:sp>
      <p:pic>
        <p:nvPicPr>
          <p:cNvPr id="40" name="Рисунок 39"/>
          <p:cNvPicPr>
            <a:picLocks noChangeAspect="1"/>
          </p:cNvPicPr>
          <p:nvPr/>
        </p:nvPicPr>
        <p:blipFill>
          <a:blip r:embed="rId5"/>
          <a:stretch>
            <a:fillRect/>
          </a:stretch>
        </p:blipFill>
        <p:spPr>
          <a:xfrm>
            <a:off x="7052569" y="4613390"/>
            <a:ext cx="635000" cy="800100"/>
          </a:xfrm>
          <a:prstGeom prst="rect">
            <a:avLst/>
          </a:prstGeom>
        </p:spPr>
      </p:pic>
      <p:sp>
        <p:nvSpPr>
          <p:cNvPr id="41" name="object 3"/>
          <p:cNvSpPr txBox="1"/>
          <p:nvPr/>
        </p:nvSpPr>
        <p:spPr>
          <a:xfrm>
            <a:off x="7810399" y="4471445"/>
            <a:ext cx="1998980" cy="452755"/>
          </a:xfrm>
          <a:prstGeom prst="rect">
            <a:avLst/>
          </a:prstGeom>
        </p:spPr>
        <p:txBody>
          <a:bodyPr vert="horz" wrap="square" lIns="0" tIns="0" rIns="0" bIns="0" rtlCol="0">
            <a:spAutoFit/>
          </a:bodyPr>
          <a:lstStyle/>
          <a:p>
            <a:pPr marL="12700">
              <a:lnSpc>
                <a:spcPct val="100000"/>
              </a:lnSpc>
            </a:pPr>
            <a:r>
              <a:rPr sz="2850" b="1" spc="185" dirty="0">
                <a:latin typeface="Calibri"/>
                <a:cs typeface="Calibri"/>
              </a:rPr>
              <a:t>5</a:t>
            </a:r>
            <a:r>
              <a:rPr sz="2850" b="1" spc="-75" dirty="0">
                <a:latin typeface="Calibri"/>
                <a:cs typeface="Calibri"/>
              </a:rPr>
              <a:t> </a:t>
            </a:r>
            <a:r>
              <a:rPr sz="2850" b="1" spc="50" dirty="0">
                <a:latin typeface="Calibri"/>
                <a:cs typeface="Calibri"/>
              </a:rPr>
              <a:t>companies</a:t>
            </a:r>
            <a:endParaRPr sz="2850" dirty="0">
              <a:latin typeface="Calibri"/>
              <a:cs typeface="Calibri"/>
            </a:endParaRPr>
          </a:p>
        </p:txBody>
      </p:sp>
      <p:sp>
        <p:nvSpPr>
          <p:cNvPr id="42" name="object 4"/>
          <p:cNvSpPr txBox="1"/>
          <p:nvPr/>
        </p:nvSpPr>
        <p:spPr>
          <a:xfrm>
            <a:off x="7813675" y="4897797"/>
            <a:ext cx="4000933" cy="627864"/>
          </a:xfrm>
          <a:prstGeom prst="rect">
            <a:avLst/>
          </a:prstGeom>
        </p:spPr>
        <p:txBody>
          <a:bodyPr vert="horz" wrap="square" lIns="0" tIns="0" rIns="0" bIns="0" rtlCol="0">
            <a:spAutoFit/>
          </a:bodyPr>
          <a:lstStyle/>
          <a:p>
            <a:pPr marL="12700" marR="5080">
              <a:lnSpc>
                <a:spcPct val="101899"/>
              </a:lnSpc>
            </a:pPr>
            <a:r>
              <a:rPr sz="2000" spc="-75" dirty="0">
                <a:solidFill>
                  <a:srgbClr val="515455"/>
                </a:solidFill>
                <a:latin typeface="+mj-lt"/>
                <a:cs typeface="Arial"/>
              </a:rPr>
              <a:t>Involved </a:t>
            </a:r>
            <a:r>
              <a:rPr sz="2000" spc="-60" dirty="0">
                <a:solidFill>
                  <a:srgbClr val="515455"/>
                </a:solidFill>
                <a:latin typeface="+mj-lt"/>
                <a:cs typeface="Arial"/>
              </a:rPr>
              <a:t>(Delimobil, </a:t>
            </a:r>
            <a:r>
              <a:rPr sz="2000" spc="-30" dirty="0">
                <a:solidFill>
                  <a:srgbClr val="515455"/>
                </a:solidFill>
                <a:latin typeface="+mj-lt"/>
                <a:cs typeface="Arial"/>
              </a:rPr>
              <a:t>Car5, </a:t>
            </a:r>
            <a:r>
              <a:rPr sz="2000" spc="-110" dirty="0">
                <a:solidFill>
                  <a:srgbClr val="515455"/>
                </a:solidFill>
                <a:latin typeface="+mj-lt"/>
                <a:cs typeface="Arial"/>
              </a:rPr>
              <a:t>YouDrive,  AnyTime, </a:t>
            </a:r>
            <a:r>
              <a:rPr sz="2000" spc="-85" dirty="0">
                <a:solidFill>
                  <a:srgbClr val="515455"/>
                </a:solidFill>
                <a:latin typeface="+mj-lt"/>
                <a:cs typeface="Arial"/>
              </a:rPr>
              <a:t>BelkaCar) </a:t>
            </a:r>
            <a:r>
              <a:rPr sz="2000" spc="30" dirty="0">
                <a:solidFill>
                  <a:srgbClr val="515455"/>
                </a:solidFill>
                <a:latin typeface="+mj-lt"/>
                <a:cs typeface="Arial"/>
              </a:rPr>
              <a:t>1,500 </a:t>
            </a:r>
            <a:r>
              <a:rPr sz="2000" spc="-105" dirty="0">
                <a:solidFill>
                  <a:srgbClr val="515455"/>
                </a:solidFill>
                <a:latin typeface="+mj-lt"/>
                <a:cs typeface="Arial"/>
              </a:rPr>
              <a:t>cars </a:t>
            </a:r>
            <a:r>
              <a:rPr sz="2000" spc="-75" dirty="0">
                <a:solidFill>
                  <a:srgbClr val="515455"/>
                </a:solidFill>
                <a:latin typeface="+mj-lt"/>
                <a:cs typeface="Arial"/>
              </a:rPr>
              <a:t>in</a:t>
            </a:r>
            <a:r>
              <a:rPr sz="2000" spc="-95" dirty="0">
                <a:solidFill>
                  <a:srgbClr val="515455"/>
                </a:solidFill>
                <a:latin typeface="+mj-lt"/>
                <a:cs typeface="Arial"/>
              </a:rPr>
              <a:t> </a:t>
            </a:r>
            <a:r>
              <a:rPr sz="2000" spc="-60" dirty="0">
                <a:solidFill>
                  <a:srgbClr val="515455"/>
                </a:solidFill>
                <a:latin typeface="+mj-lt"/>
                <a:cs typeface="Arial"/>
              </a:rPr>
              <a:t>total</a:t>
            </a:r>
            <a:endParaRPr sz="2000" dirty="0">
              <a:latin typeface="+mj-lt"/>
              <a:cs typeface="Arial"/>
            </a:endParaRPr>
          </a:p>
        </p:txBody>
      </p:sp>
      <p:pic>
        <p:nvPicPr>
          <p:cNvPr id="46" name="Рисунок 45"/>
          <p:cNvPicPr>
            <a:picLocks noChangeAspect="1"/>
          </p:cNvPicPr>
          <p:nvPr/>
        </p:nvPicPr>
        <p:blipFill>
          <a:blip r:embed="rId6"/>
          <a:stretch>
            <a:fillRect/>
          </a:stretch>
        </p:blipFill>
        <p:spPr>
          <a:xfrm>
            <a:off x="355599" y="5110524"/>
            <a:ext cx="758775" cy="546318"/>
          </a:xfrm>
          <a:prstGeom prst="rect">
            <a:avLst/>
          </a:prstGeom>
        </p:spPr>
      </p:pic>
      <p:sp>
        <p:nvSpPr>
          <p:cNvPr id="47" name="object 7"/>
          <p:cNvSpPr txBox="1"/>
          <p:nvPr/>
        </p:nvSpPr>
        <p:spPr>
          <a:xfrm>
            <a:off x="1506155" y="4975555"/>
            <a:ext cx="2100580" cy="452755"/>
          </a:xfrm>
          <a:prstGeom prst="rect">
            <a:avLst/>
          </a:prstGeom>
        </p:spPr>
        <p:txBody>
          <a:bodyPr vert="horz" wrap="square" lIns="0" tIns="0" rIns="0" bIns="0" rtlCol="0">
            <a:spAutoFit/>
          </a:bodyPr>
          <a:lstStyle/>
          <a:p>
            <a:pPr marL="12700">
              <a:lnSpc>
                <a:spcPct val="100000"/>
              </a:lnSpc>
            </a:pPr>
            <a:r>
              <a:rPr sz="2850" b="1" spc="30" dirty="0">
                <a:latin typeface="Calibri"/>
                <a:cs typeface="Calibri"/>
              </a:rPr>
              <a:t>more </a:t>
            </a:r>
            <a:r>
              <a:rPr sz="2850" b="1" spc="5" dirty="0">
                <a:latin typeface="Calibri"/>
                <a:cs typeface="Calibri"/>
              </a:rPr>
              <a:t>than</a:t>
            </a:r>
            <a:r>
              <a:rPr sz="2850" b="1" spc="-75" dirty="0">
                <a:latin typeface="Calibri"/>
                <a:cs typeface="Calibri"/>
              </a:rPr>
              <a:t> </a:t>
            </a:r>
            <a:r>
              <a:rPr sz="2850" b="1" spc="140" dirty="0">
                <a:latin typeface="Calibri"/>
                <a:cs typeface="Calibri"/>
              </a:rPr>
              <a:t>7k</a:t>
            </a:r>
            <a:endParaRPr sz="2850" dirty="0">
              <a:latin typeface="Calibri"/>
              <a:cs typeface="Calibri"/>
            </a:endParaRPr>
          </a:p>
        </p:txBody>
      </p:sp>
      <p:sp>
        <p:nvSpPr>
          <p:cNvPr id="48" name="object 8"/>
          <p:cNvSpPr txBox="1"/>
          <p:nvPr/>
        </p:nvSpPr>
        <p:spPr>
          <a:xfrm>
            <a:off x="1482381" y="5419324"/>
            <a:ext cx="3841750" cy="307777"/>
          </a:xfrm>
          <a:prstGeom prst="rect">
            <a:avLst/>
          </a:prstGeom>
        </p:spPr>
        <p:txBody>
          <a:bodyPr vert="horz" wrap="square" lIns="0" tIns="0" rIns="0" bIns="0" rtlCol="0">
            <a:spAutoFit/>
          </a:bodyPr>
          <a:lstStyle/>
          <a:p>
            <a:pPr marL="12700">
              <a:lnSpc>
                <a:spcPct val="100000"/>
              </a:lnSpc>
            </a:pPr>
            <a:r>
              <a:rPr lang="en-US" sz="2000" spc="-155" dirty="0">
                <a:solidFill>
                  <a:srgbClr val="515455"/>
                </a:solidFill>
                <a:latin typeface="+mj-lt"/>
                <a:cs typeface="Arial"/>
              </a:rPr>
              <a:t>t</a:t>
            </a:r>
            <a:r>
              <a:rPr sz="2000" spc="-155" dirty="0" smtClean="0">
                <a:solidFill>
                  <a:srgbClr val="515455"/>
                </a:solidFill>
                <a:latin typeface="+mj-lt"/>
                <a:cs typeface="Arial"/>
              </a:rPr>
              <a:t>rips </a:t>
            </a:r>
            <a:r>
              <a:rPr sz="2000" spc="-65" dirty="0">
                <a:solidFill>
                  <a:srgbClr val="515455"/>
                </a:solidFill>
                <a:latin typeface="+mj-lt"/>
                <a:cs typeface="Arial"/>
              </a:rPr>
              <a:t>per </a:t>
            </a:r>
            <a:r>
              <a:rPr sz="2000" spc="-40" dirty="0">
                <a:solidFill>
                  <a:srgbClr val="515455"/>
                </a:solidFill>
                <a:latin typeface="+mj-lt"/>
                <a:cs typeface="Arial"/>
              </a:rPr>
              <a:t>day </a:t>
            </a:r>
            <a:r>
              <a:rPr sz="2000" spc="-85" dirty="0">
                <a:solidFill>
                  <a:srgbClr val="515455"/>
                </a:solidFill>
                <a:latin typeface="+mj-lt"/>
                <a:cs typeface="Arial"/>
              </a:rPr>
              <a:t>on </a:t>
            </a:r>
            <a:r>
              <a:rPr sz="2000" spc="-65" dirty="0">
                <a:solidFill>
                  <a:srgbClr val="515455"/>
                </a:solidFill>
                <a:latin typeface="+mj-lt"/>
                <a:cs typeface="Arial"/>
              </a:rPr>
              <a:t>Moscow </a:t>
            </a:r>
            <a:r>
              <a:rPr sz="2000" spc="-85" dirty="0">
                <a:solidFill>
                  <a:srgbClr val="515455"/>
                </a:solidFill>
                <a:latin typeface="+mj-lt"/>
                <a:cs typeface="Arial"/>
              </a:rPr>
              <a:t>Carsharing</a:t>
            </a:r>
            <a:r>
              <a:rPr sz="2000" spc="5" dirty="0">
                <a:solidFill>
                  <a:srgbClr val="515455"/>
                </a:solidFill>
                <a:latin typeface="+mj-lt"/>
                <a:cs typeface="Arial"/>
              </a:rPr>
              <a:t> </a:t>
            </a:r>
            <a:r>
              <a:rPr sz="2000" spc="-105" dirty="0">
                <a:solidFill>
                  <a:srgbClr val="515455"/>
                </a:solidFill>
                <a:latin typeface="+mj-lt"/>
                <a:cs typeface="Arial"/>
              </a:rPr>
              <a:t>cars</a:t>
            </a:r>
            <a:endParaRPr sz="2000" dirty="0">
              <a:latin typeface="+mj-lt"/>
              <a:cs typeface="Arial"/>
            </a:endParaRPr>
          </a:p>
        </p:txBody>
      </p:sp>
      <p:pic>
        <p:nvPicPr>
          <p:cNvPr id="49" name="Рисунок 48"/>
          <p:cNvPicPr>
            <a:picLocks noChangeAspect="1"/>
          </p:cNvPicPr>
          <p:nvPr/>
        </p:nvPicPr>
        <p:blipFill>
          <a:blip r:embed="rId7"/>
          <a:stretch>
            <a:fillRect/>
          </a:stretch>
        </p:blipFill>
        <p:spPr>
          <a:xfrm>
            <a:off x="325495" y="6106466"/>
            <a:ext cx="987659" cy="579713"/>
          </a:xfrm>
          <a:prstGeom prst="rect">
            <a:avLst/>
          </a:prstGeom>
        </p:spPr>
      </p:pic>
      <p:sp>
        <p:nvSpPr>
          <p:cNvPr id="50" name="TextBox 49"/>
          <p:cNvSpPr txBox="1"/>
          <p:nvPr/>
        </p:nvSpPr>
        <p:spPr>
          <a:xfrm>
            <a:off x="1455135" y="5878868"/>
            <a:ext cx="1378904" cy="523220"/>
          </a:xfrm>
          <a:prstGeom prst="rect">
            <a:avLst/>
          </a:prstGeom>
          <a:noFill/>
        </p:spPr>
        <p:txBody>
          <a:bodyPr wrap="none" rtlCol="0">
            <a:spAutoFit/>
          </a:bodyPr>
          <a:lstStyle/>
          <a:p>
            <a:r>
              <a:rPr lang="en-US" sz="2800" b="1" dirty="0" smtClean="0"/>
              <a:t>1, 3 </a:t>
            </a:r>
            <a:r>
              <a:rPr lang="en-US" sz="2800" b="1" dirty="0" err="1" smtClean="0"/>
              <a:t>mln</a:t>
            </a:r>
            <a:endParaRPr lang="ru-RU" sz="2800" b="1" dirty="0"/>
          </a:p>
        </p:txBody>
      </p:sp>
      <p:sp>
        <p:nvSpPr>
          <p:cNvPr id="51" name="Прямоугольник 50"/>
          <p:cNvSpPr/>
          <p:nvPr/>
        </p:nvSpPr>
        <p:spPr>
          <a:xfrm>
            <a:off x="1449085" y="6301263"/>
            <a:ext cx="4592411" cy="400110"/>
          </a:xfrm>
          <a:prstGeom prst="rect">
            <a:avLst/>
          </a:prstGeom>
        </p:spPr>
        <p:txBody>
          <a:bodyPr wrap="none">
            <a:spAutoFit/>
          </a:bodyPr>
          <a:lstStyle/>
          <a:p>
            <a:pPr marL="12700">
              <a:lnSpc>
                <a:spcPct val="100000"/>
              </a:lnSpc>
              <a:tabLst>
                <a:tab pos="691515" algn="l"/>
                <a:tab pos="2902585" algn="l"/>
              </a:tabLst>
            </a:pPr>
            <a:r>
              <a:rPr lang="en-US" sz="2000" spc="-90" dirty="0" smtClean="0">
                <a:solidFill>
                  <a:srgbClr val="515455"/>
                </a:solidFill>
                <a:latin typeface="+mj-lt"/>
                <a:cs typeface="Arial"/>
              </a:rPr>
              <a:t>trips </a:t>
            </a:r>
            <a:r>
              <a:rPr lang="en-US" sz="2000" spc="-100" dirty="0" smtClean="0">
                <a:solidFill>
                  <a:srgbClr val="515455"/>
                </a:solidFill>
                <a:latin typeface="+mj-lt"/>
                <a:cs typeface="Arial"/>
              </a:rPr>
              <a:t>taken </a:t>
            </a:r>
            <a:r>
              <a:rPr lang="en-US" sz="2000" spc="-75" dirty="0" smtClean="0">
                <a:solidFill>
                  <a:srgbClr val="515455"/>
                </a:solidFill>
                <a:latin typeface="+mj-lt"/>
                <a:cs typeface="Arial"/>
              </a:rPr>
              <a:t>in </a:t>
            </a:r>
            <a:r>
              <a:rPr lang="en-US" sz="2000" spc="35" dirty="0" smtClean="0">
                <a:solidFill>
                  <a:srgbClr val="515455"/>
                </a:solidFill>
                <a:latin typeface="+mj-lt"/>
                <a:cs typeface="Arial"/>
              </a:rPr>
              <a:t>2016 </a:t>
            </a:r>
            <a:r>
              <a:rPr lang="en-US" sz="2000" spc="-85" dirty="0" smtClean="0">
                <a:solidFill>
                  <a:srgbClr val="515455"/>
                </a:solidFill>
                <a:latin typeface="+mj-lt"/>
                <a:cs typeface="Arial"/>
              </a:rPr>
              <a:t>on</a:t>
            </a:r>
            <a:r>
              <a:rPr lang="en-US" sz="2000" spc="-135" dirty="0" smtClean="0">
                <a:solidFill>
                  <a:srgbClr val="515455"/>
                </a:solidFill>
                <a:latin typeface="+mj-lt"/>
                <a:cs typeface="Arial"/>
              </a:rPr>
              <a:t> </a:t>
            </a:r>
            <a:r>
              <a:rPr lang="en-US" sz="2000" spc="-65" dirty="0" smtClean="0">
                <a:solidFill>
                  <a:srgbClr val="515455"/>
                </a:solidFill>
                <a:latin typeface="+mj-lt"/>
                <a:cs typeface="Arial"/>
              </a:rPr>
              <a:t>Moscow  </a:t>
            </a:r>
            <a:r>
              <a:rPr lang="en-US" sz="2000" spc="-85" dirty="0" err="1" smtClean="0">
                <a:solidFill>
                  <a:srgbClr val="515455"/>
                </a:solidFill>
                <a:latin typeface="+mj-lt"/>
                <a:cs typeface="Arial"/>
              </a:rPr>
              <a:t>Carsharing</a:t>
            </a:r>
            <a:r>
              <a:rPr lang="en-US" sz="2000" spc="-120" dirty="0" smtClean="0">
                <a:solidFill>
                  <a:srgbClr val="515455"/>
                </a:solidFill>
                <a:latin typeface="+mj-lt"/>
                <a:cs typeface="Arial"/>
              </a:rPr>
              <a:t> </a:t>
            </a:r>
            <a:r>
              <a:rPr lang="en-US" sz="2000" spc="-105" dirty="0" smtClean="0">
                <a:solidFill>
                  <a:srgbClr val="515455"/>
                </a:solidFill>
                <a:latin typeface="+mj-lt"/>
                <a:cs typeface="Arial"/>
              </a:rPr>
              <a:t>cars</a:t>
            </a:r>
            <a:endParaRPr lang="en-US" sz="2000" dirty="0">
              <a:latin typeface="+mj-lt"/>
              <a:cs typeface="Arial"/>
            </a:endParaRPr>
          </a:p>
        </p:txBody>
      </p:sp>
      <p:pic>
        <p:nvPicPr>
          <p:cNvPr id="58" name="Рисунок 57"/>
          <p:cNvPicPr>
            <a:picLocks noChangeAspect="1"/>
          </p:cNvPicPr>
          <p:nvPr/>
        </p:nvPicPr>
        <p:blipFill>
          <a:blip r:embed="rId8"/>
          <a:stretch>
            <a:fillRect/>
          </a:stretch>
        </p:blipFill>
        <p:spPr>
          <a:xfrm>
            <a:off x="7077969" y="5845285"/>
            <a:ext cx="584200" cy="635000"/>
          </a:xfrm>
          <a:prstGeom prst="rect">
            <a:avLst/>
          </a:prstGeom>
        </p:spPr>
      </p:pic>
      <p:sp>
        <p:nvSpPr>
          <p:cNvPr id="59" name="object 13"/>
          <p:cNvSpPr txBox="1"/>
          <p:nvPr/>
        </p:nvSpPr>
        <p:spPr>
          <a:xfrm>
            <a:off x="7827056" y="6162785"/>
            <a:ext cx="3703339" cy="307777"/>
          </a:xfrm>
          <a:prstGeom prst="rect">
            <a:avLst/>
          </a:prstGeom>
        </p:spPr>
        <p:txBody>
          <a:bodyPr vert="horz" wrap="square" lIns="0" tIns="0" rIns="0" bIns="0" rtlCol="0">
            <a:spAutoFit/>
          </a:bodyPr>
          <a:lstStyle/>
          <a:p>
            <a:pPr marL="12700">
              <a:lnSpc>
                <a:spcPct val="100000"/>
              </a:lnSpc>
            </a:pPr>
            <a:r>
              <a:rPr sz="2000" spc="-60" dirty="0">
                <a:solidFill>
                  <a:srgbClr val="515455"/>
                </a:solidFill>
                <a:latin typeface="+mj-lt"/>
                <a:cs typeface="Arial"/>
              </a:rPr>
              <a:t>people </a:t>
            </a:r>
            <a:r>
              <a:rPr sz="2000" spc="-160" dirty="0">
                <a:solidFill>
                  <a:srgbClr val="515455"/>
                </a:solidFill>
                <a:latin typeface="+mj-lt"/>
                <a:cs typeface="Arial"/>
              </a:rPr>
              <a:t>use </a:t>
            </a:r>
            <a:r>
              <a:rPr sz="2000" spc="35" dirty="0">
                <a:solidFill>
                  <a:srgbClr val="515455"/>
                </a:solidFill>
                <a:latin typeface="+mj-lt"/>
                <a:cs typeface="Arial"/>
              </a:rPr>
              <a:t>1 </a:t>
            </a:r>
            <a:r>
              <a:rPr sz="2000" spc="-80" dirty="0">
                <a:solidFill>
                  <a:srgbClr val="515455"/>
                </a:solidFill>
                <a:latin typeface="+mj-lt"/>
                <a:cs typeface="Arial"/>
              </a:rPr>
              <a:t>carsharing </a:t>
            </a:r>
            <a:r>
              <a:rPr sz="2000" spc="-60" dirty="0">
                <a:solidFill>
                  <a:srgbClr val="515455"/>
                </a:solidFill>
                <a:latin typeface="+mj-lt"/>
                <a:cs typeface="Arial"/>
              </a:rPr>
              <a:t>car </a:t>
            </a:r>
            <a:r>
              <a:rPr sz="2000" spc="-65" dirty="0">
                <a:solidFill>
                  <a:srgbClr val="515455"/>
                </a:solidFill>
                <a:latin typeface="+mj-lt"/>
                <a:cs typeface="Arial"/>
              </a:rPr>
              <a:t>per</a:t>
            </a:r>
            <a:r>
              <a:rPr sz="2000" spc="-150" dirty="0">
                <a:solidFill>
                  <a:srgbClr val="515455"/>
                </a:solidFill>
                <a:latin typeface="+mj-lt"/>
                <a:cs typeface="Arial"/>
              </a:rPr>
              <a:t> </a:t>
            </a:r>
            <a:r>
              <a:rPr sz="2000" spc="-40" dirty="0">
                <a:solidFill>
                  <a:srgbClr val="515455"/>
                </a:solidFill>
                <a:latin typeface="+mj-lt"/>
                <a:cs typeface="Arial"/>
              </a:rPr>
              <a:t>day</a:t>
            </a:r>
            <a:endParaRPr sz="2000">
              <a:latin typeface="+mj-lt"/>
              <a:cs typeface="Arial"/>
            </a:endParaRPr>
          </a:p>
        </p:txBody>
      </p:sp>
      <p:sp>
        <p:nvSpPr>
          <p:cNvPr id="60" name="TextBox 59"/>
          <p:cNvSpPr txBox="1"/>
          <p:nvPr/>
        </p:nvSpPr>
        <p:spPr>
          <a:xfrm>
            <a:off x="7804150" y="5746381"/>
            <a:ext cx="367408" cy="523220"/>
          </a:xfrm>
          <a:prstGeom prst="rect">
            <a:avLst/>
          </a:prstGeom>
          <a:noFill/>
        </p:spPr>
        <p:txBody>
          <a:bodyPr wrap="none" rtlCol="0">
            <a:spAutoFit/>
          </a:bodyPr>
          <a:lstStyle/>
          <a:p>
            <a:r>
              <a:rPr lang="ru-RU" sz="2800" b="1" smtClean="0"/>
              <a:t>8</a:t>
            </a:r>
            <a:endParaRPr lang="ru-RU" sz="2800" b="1"/>
          </a:p>
        </p:txBody>
      </p:sp>
    </p:spTree>
    <p:extLst>
      <p:ext uri="{BB962C8B-B14F-4D97-AF65-F5344CB8AC3E}">
        <p14:creationId xmlns:p14="http://schemas.microsoft.com/office/powerpoint/2010/main" val="21068063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Documents\ПРЕЗЕНТАЦИИ\Весна 2016 - новые\бот сад.jpg"/>
          <p:cNvPicPr>
            <a:picLocks noChangeAspect="1" noChangeArrowheads="1"/>
          </p:cNvPicPr>
          <p:nvPr/>
        </p:nvPicPr>
        <p:blipFill rotWithShape="1">
          <a:blip r:embed="rId3">
            <a:extLst>
              <a:ext uri="{28A0092B-C50C-407E-A947-70E740481C1C}">
                <a14:useLocalDpi xmlns:a14="http://schemas.microsoft.com/office/drawing/2010/main" val="0"/>
              </a:ext>
            </a:extLst>
          </a:blip>
          <a:srcRect t="2575" b="13051"/>
          <a:stretch/>
        </p:blipFill>
        <p:spPr bwMode="auto">
          <a:xfrm>
            <a:off x="372000" y="1626564"/>
            <a:ext cx="5152500" cy="289828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Заголовок 10"/>
          <p:cNvSpPr>
            <a:spLocks noGrp="1"/>
          </p:cNvSpPr>
          <p:nvPr>
            <p:ph type="title"/>
          </p:nvPr>
        </p:nvSpPr>
        <p:spPr/>
        <p:txBody>
          <a:bodyPr>
            <a:normAutofit/>
          </a:bodyPr>
          <a:lstStyle/>
          <a:p>
            <a:r>
              <a:rPr lang="en-GB" dirty="0" smtClean="0"/>
              <a:t>THE COMPLEX DEVELOPMENT OF THE </a:t>
            </a:r>
            <a:br>
              <a:rPr lang="en-GB" dirty="0" smtClean="0"/>
            </a:br>
            <a:r>
              <a:rPr lang="en-GB" dirty="0" smtClean="0"/>
              <a:t>TRANSPORT INFRASTRUCTURE</a:t>
            </a:r>
            <a:endParaRPr lang="ru-RU" dirty="0"/>
          </a:p>
        </p:txBody>
      </p:sp>
      <p:sp>
        <p:nvSpPr>
          <p:cNvPr id="8" name="Текст 7"/>
          <p:cNvSpPr>
            <a:spLocks noGrp="1"/>
          </p:cNvSpPr>
          <p:nvPr>
            <p:ph type="body" sz="quarter" idx="13"/>
          </p:nvPr>
        </p:nvSpPr>
        <p:spPr/>
        <p:txBody>
          <a:bodyPr/>
          <a:lstStyle/>
          <a:p>
            <a:r>
              <a:rPr lang="en-GB" dirty="0" smtClean="0"/>
              <a:t>BUILDING TRANSPORT HUBS                 INTELLECTUAL TRANSPORT SYSTEM </a:t>
            </a:r>
            <a:endParaRPr lang="ru-RU" dirty="0"/>
          </a:p>
        </p:txBody>
      </p:sp>
      <p:sp>
        <p:nvSpPr>
          <p:cNvPr id="23" name="Объект 2"/>
          <p:cNvSpPr txBox="1">
            <a:spLocks/>
          </p:cNvSpPr>
          <p:nvPr/>
        </p:nvSpPr>
        <p:spPr>
          <a:xfrm>
            <a:off x="262467" y="4739830"/>
            <a:ext cx="9516533" cy="46901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2pPr>
            <a:lvl3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3pPr>
            <a:lvl4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4pPr>
            <a:lvl5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solidFill>
                  <a:srgbClr val="31859C"/>
                </a:solidFill>
              </a:rPr>
              <a:t>t</a:t>
            </a:r>
            <a:r>
              <a:rPr lang="en-US" sz="2800" dirty="0" smtClean="0">
                <a:solidFill>
                  <a:srgbClr val="31859C"/>
                </a:solidFill>
              </a:rPr>
              <a:t>ill 2020: </a:t>
            </a:r>
            <a:r>
              <a:rPr lang="ru-RU" sz="3200" b="1" dirty="0" smtClean="0">
                <a:solidFill>
                  <a:srgbClr val="31859C"/>
                </a:solidFill>
              </a:rPr>
              <a:t>255 </a:t>
            </a:r>
            <a:r>
              <a:rPr lang="en-GB" sz="3200" b="1" dirty="0" smtClean="0">
                <a:solidFill>
                  <a:srgbClr val="31859C"/>
                </a:solidFill>
              </a:rPr>
              <a:t>major transport hubs planned </a:t>
            </a:r>
            <a:endParaRPr lang="ru-RU" sz="2800" b="1" dirty="0" smtClean="0">
              <a:solidFill>
                <a:srgbClr val="31859C"/>
              </a:solidFill>
            </a:endParaRPr>
          </a:p>
        </p:txBody>
      </p:sp>
      <p:sp>
        <p:nvSpPr>
          <p:cNvPr id="3" name="Прямоугольник 2"/>
          <p:cNvSpPr/>
          <p:nvPr/>
        </p:nvSpPr>
        <p:spPr>
          <a:xfrm>
            <a:off x="372000" y="5160932"/>
            <a:ext cx="11448524" cy="1754326"/>
          </a:xfrm>
          <a:prstGeom prst="rect">
            <a:avLst/>
          </a:prstGeom>
        </p:spPr>
        <p:txBody>
          <a:bodyPr wrap="square">
            <a:spAutoFit/>
          </a:bodyPr>
          <a:lstStyle/>
          <a:p>
            <a:pPr marL="285750" indent="-285750">
              <a:lnSpc>
                <a:spcPct val="150000"/>
              </a:lnSpc>
              <a:buFont typeface="Arial" charset="0"/>
              <a:buChar char="•"/>
            </a:pPr>
            <a:r>
              <a:rPr lang="en-US" sz="2400" dirty="0" smtClean="0"/>
              <a:t>the </a:t>
            </a:r>
            <a:r>
              <a:rPr lang="en-US" sz="2400" dirty="0"/>
              <a:t>city-planning potential of adjacent land over </a:t>
            </a:r>
            <a:r>
              <a:rPr lang="en-US" sz="2400" b="1" dirty="0" smtClean="0"/>
              <a:t>14,5 </a:t>
            </a:r>
            <a:r>
              <a:rPr lang="en-US" sz="2400" b="1" dirty="0"/>
              <a:t>million m² of real estate</a:t>
            </a:r>
          </a:p>
          <a:p>
            <a:pPr marL="285750" indent="-285750">
              <a:lnSpc>
                <a:spcPct val="150000"/>
              </a:lnSpc>
              <a:buFont typeface="Arial" charset="0"/>
              <a:buChar char="•"/>
            </a:pPr>
            <a:r>
              <a:rPr lang="ru-RU" sz="2400" dirty="0" err="1" smtClean="0"/>
              <a:t>will</a:t>
            </a:r>
            <a:r>
              <a:rPr lang="ru-RU" sz="2400" dirty="0" smtClean="0"/>
              <a:t> </a:t>
            </a:r>
            <a:r>
              <a:rPr lang="ru-RU" sz="2400" dirty="0" err="1" smtClean="0"/>
              <a:t>connect</a:t>
            </a:r>
            <a:r>
              <a:rPr lang="en-US" sz="2400" dirty="0"/>
              <a:t> </a:t>
            </a:r>
            <a:r>
              <a:rPr lang="ru-RU" sz="2400" dirty="0" err="1" smtClean="0"/>
              <a:t>metro</a:t>
            </a:r>
            <a:r>
              <a:rPr lang="ru-RU" sz="2400" dirty="0" smtClean="0"/>
              <a:t> </a:t>
            </a:r>
            <a:r>
              <a:rPr lang="ru-RU" sz="2400" dirty="0" err="1"/>
              <a:t>and</a:t>
            </a:r>
            <a:r>
              <a:rPr lang="ru-RU" sz="2400" dirty="0"/>
              <a:t> </a:t>
            </a:r>
            <a:r>
              <a:rPr lang="ru-RU" sz="2400" dirty="0" err="1" smtClean="0"/>
              <a:t>railway</a:t>
            </a:r>
            <a:r>
              <a:rPr lang="en-US" sz="2400" dirty="0" smtClean="0"/>
              <a:t> lines</a:t>
            </a:r>
            <a:r>
              <a:rPr lang="ru-RU" sz="2400" dirty="0" smtClean="0"/>
              <a:t>, </a:t>
            </a:r>
            <a:r>
              <a:rPr lang="en-US" sz="2400" dirty="0" smtClean="0"/>
              <a:t>highways, </a:t>
            </a:r>
            <a:r>
              <a:rPr lang="ru-RU" sz="2400" dirty="0" err="1" smtClean="0"/>
              <a:t>suburban</a:t>
            </a:r>
            <a:r>
              <a:rPr lang="ru-RU" sz="2400" dirty="0" smtClean="0"/>
              <a:t> </a:t>
            </a:r>
            <a:r>
              <a:rPr lang="ru-RU" sz="2400" dirty="0" err="1"/>
              <a:t>and</a:t>
            </a:r>
            <a:r>
              <a:rPr lang="ru-RU" sz="2400" dirty="0"/>
              <a:t> </a:t>
            </a:r>
            <a:r>
              <a:rPr lang="ru-RU" sz="2400" dirty="0" err="1"/>
              <a:t>city</a:t>
            </a:r>
            <a:r>
              <a:rPr lang="ru-RU" sz="2400" dirty="0"/>
              <a:t> </a:t>
            </a:r>
            <a:r>
              <a:rPr lang="ru-RU" sz="2400" dirty="0" err="1" smtClean="0"/>
              <a:t>bus</a:t>
            </a:r>
            <a:r>
              <a:rPr lang="en-US" sz="2400" dirty="0" smtClean="0"/>
              <a:t> stations</a:t>
            </a:r>
            <a:endParaRPr lang="ru-RU" sz="2400" dirty="0" smtClean="0"/>
          </a:p>
          <a:p>
            <a:pPr marL="285750" indent="-285750">
              <a:lnSpc>
                <a:spcPct val="150000"/>
              </a:lnSpc>
              <a:buFont typeface="Arial" charset="0"/>
              <a:buChar char="•"/>
            </a:pPr>
            <a:r>
              <a:rPr lang="en-US" sz="2400" dirty="0" smtClean="0"/>
              <a:t>commercial real estate</a:t>
            </a:r>
            <a:r>
              <a:rPr lang="ru-RU" sz="2400" dirty="0" smtClean="0"/>
              <a:t>, </a:t>
            </a:r>
            <a:r>
              <a:rPr lang="ru-RU" sz="2400" dirty="0" err="1"/>
              <a:t>interactive</a:t>
            </a:r>
            <a:r>
              <a:rPr lang="ru-RU" sz="2400" dirty="0"/>
              <a:t> </a:t>
            </a:r>
            <a:r>
              <a:rPr lang="ru-RU" sz="2400" dirty="0" err="1"/>
              <a:t>information</a:t>
            </a:r>
            <a:r>
              <a:rPr lang="ru-RU" sz="2400" dirty="0"/>
              <a:t> </a:t>
            </a:r>
            <a:r>
              <a:rPr lang="en-US" sz="2400" dirty="0" smtClean="0"/>
              <a:t>systems</a:t>
            </a:r>
            <a:r>
              <a:rPr lang="ru-RU" sz="2400" dirty="0" smtClean="0"/>
              <a:t> </a:t>
            </a:r>
            <a:r>
              <a:rPr lang="ru-RU" sz="2400" dirty="0" err="1"/>
              <a:t>will</a:t>
            </a:r>
            <a:r>
              <a:rPr lang="ru-RU" sz="2400" dirty="0"/>
              <a:t> </a:t>
            </a:r>
            <a:r>
              <a:rPr lang="en-US" sz="2400" dirty="0" smtClean="0"/>
              <a:t>be provided</a:t>
            </a:r>
            <a:endParaRPr lang="ru-RU" sz="2400" dirty="0"/>
          </a:p>
        </p:txBody>
      </p:sp>
      <p:sp>
        <p:nvSpPr>
          <p:cNvPr id="4" name="Объект 3"/>
          <p:cNvSpPr>
            <a:spLocks noGrp="1"/>
          </p:cNvSpPr>
          <p:nvPr>
            <p:ph sz="half" idx="2"/>
          </p:nvPr>
        </p:nvSpPr>
        <p:spPr>
          <a:xfrm>
            <a:off x="6016096" y="1782642"/>
            <a:ext cx="5804428" cy="2636923"/>
          </a:xfrm>
        </p:spPr>
        <p:txBody>
          <a:bodyPr>
            <a:noAutofit/>
          </a:bodyPr>
          <a:lstStyle/>
          <a:p>
            <a:pPr marL="342900" indent="-342900">
              <a:buFont typeface="Wingdings" charset="2"/>
              <a:buChar char="ü"/>
            </a:pPr>
            <a:r>
              <a:rPr lang="en-US" sz="2800" b="1" dirty="0" smtClean="0">
                <a:solidFill>
                  <a:srgbClr val="31859C"/>
                </a:solidFill>
              </a:rPr>
              <a:t>7</a:t>
            </a:r>
            <a:r>
              <a:rPr lang="en-US" sz="2800" b="1" dirty="0">
                <a:solidFill>
                  <a:srgbClr val="31859C"/>
                </a:solidFill>
              </a:rPr>
              <a:t>% increase in the average speed of public transport</a:t>
            </a:r>
          </a:p>
          <a:p>
            <a:pPr marL="342900" indent="-342900">
              <a:buFont typeface="Wingdings" charset="2"/>
              <a:buChar char="ü"/>
            </a:pPr>
            <a:r>
              <a:rPr lang="en-US" sz="2800" b="1" dirty="0">
                <a:solidFill>
                  <a:srgbClr val="31859C"/>
                </a:solidFill>
              </a:rPr>
              <a:t>11% reduction in the number of accidents</a:t>
            </a:r>
          </a:p>
          <a:p>
            <a:pPr marL="342900" indent="-342900">
              <a:buFont typeface="Wingdings" charset="2"/>
              <a:buChar char="ü"/>
            </a:pPr>
            <a:r>
              <a:rPr lang="en-US" sz="2800" b="1" dirty="0" smtClean="0">
                <a:solidFill>
                  <a:srgbClr val="31859C"/>
                </a:solidFill>
              </a:rPr>
              <a:t>60</a:t>
            </a:r>
            <a:r>
              <a:rPr lang="en-US" sz="2800" b="1" dirty="0">
                <a:solidFill>
                  <a:srgbClr val="31859C"/>
                </a:solidFill>
              </a:rPr>
              <a:t>% reduction in the time of arrival of emergency </a:t>
            </a:r>
            <a:r>
              <a:rPr lang="en-US" sz="2800" b="1" dirty="0" smtClean="0">
                <a:solidFill>
                  <a:srgbClr val="31859C"/>
                </a:solidFill>
              </a:rPr>
              <a:t>services</a:t>
            </a:r>
            <a:endParaRPr lang="en-US" sz="2800" b="1" dirty="0">
              <a:solidFill>
                <a:srgbClr val="31859C"/>
              </a:solidFill>
            </a:endParaRPr>
          </a:p>
        </p:txBody>
      </p:sp>
    </p:spTree>
    <p:extLst>
      <p:ext uri="{BB962C8B-B14F-4D97-AF65-F5344CB8AC3E}">
        <p14:creationId xmlns:p14="http://schemas.microsoft.com/office/powerpoint/2010/main" val="1872773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62467" y="280455"/>
            <a:ext cx="11558057" cy="696005"/>
          </a:xfrm>
        </p:spPr>
        <p:txBody>
          <a:bodyPr/>
          <a:lstStyle/>
          <a:p>
            <a:r>
              <a:rPr lang="en-GB" dirty="0" smtClean="0"/>
              <a:t>COMFORTABLE AND SUSTAINABLE ENVIRONMENT</a:t>
            </a:r>
            <a:endParaRPr lang="ru-RU" dirty="0"/>
          </a:p>
        </p:txBody>
      </p:sp>
      <p:sp>
        <p:nvSpPr>
          <p:cNvPr id="5" name="Текст 4"/>
          <p:cNvSpPr>
            <a:spLocks noGrp="1"/>
          </p:cNvSpPr>
          <p:nvPr>
            <p:ph type="body" sz="quarter" idx="13"/>
          </p:nvPr>
        </p:nvSpPr>
        <p:spPr/>
        <p:txBody>
          <a:bodyPr/>
          <a:lstStyle/>
          <a:p>
            <a:r>
              <a:rPr lang="en-US" dirty="0" smtClean="0"/>
              <a:t>AIR POLUTION REDUCTION</a:t>
            </a:r>
            <a:endParaRPr lang="ru-RU" dirty="0"/>
          </a:p>
        </p:txBody>
      </p:sp>
      <p:sp>
        <p:nvSpPr>
          <p:cNvPr id="6" name="Прямоугольник 5"/>
          <p:cNvSpPr/>
          <p:nvPr/>
        </p:nvSpPr>
        <p:spPr>
          <a:xfrm>
            <a:off x="262467" y="4919008"/>
            <a:ext cx="4838701" cy="1938992"/>
          </a:xfrm>
          <a:prstGeom prst="rect">
            <a:avLst/>
          </a:prstGeom>
        </p:spPr>
        <p:txBody>
          <a:bodyPr wrap="square">
            <a:spAutoFit/>
          </a:bodyPr>
          <a:lstStyle/>
          <a:p>
            <a:pPr marL="285750" indent="-285750">
              <a:buFont typeface="Wingdings" charset="2"/>
              <a:buChar char="ü"/>
            </a:pPr>
            <a:r>
              <a:rPr lang="en-US" sz="2400" dirty="0" smtClean="0">
                <a:solidFill>
                  <a:srgbClr val="31859C"/>
                </a:solidFill>
              </a:rPr>
              <a:t>carbon </a:t>
            </a:r>
            <a:r>
              <a:rPr lang="en-US" sz="2400" dirty="0">
                <a:solidFill>
                  <a:srgbClr val="31859C"/>
                </a:solidFill>
              </a:rPr>
              <a:t>monoxide (CO</a:t>
            </a:r>
            <a:r>
              <a:rPr lang="en-US" sz="2400" dirty="0" smtClean="0">
                <a:solidFill>
                  <a:srgbClr val="31859C"/>
                </a:solidFill>
              </a:rPr>
              <a:t>): </a:t>
            </a:r>
            <a:r>
              <a:rPr lang="en-US" sz="2400" b="1" dirty="0">
                <a:solidFill>
                  <a:srgbClr val="31859C"/>
                </a:solidFill>
              </a:rPr>
              <a:t>5 times lower </a:t>
            </a:r>
            <a:endParaRPr lang="en-US" sz="2400" dirty="0" smtClean="0">
              <a:solidFill>
                <a:srgbClr val="31859C"/>
              </a:solidFill>
            </a:endParaRPr>
          </a:p>
          <a:p>
            <a:pPr marL="285750" indent="-285750">
              <a:buFont typeface="Wingdings" charset="2"/>
              <a:buChar char="ü"/>
            </a:pPr>
            <a:r>
              <a:rPr lang="en-US" sz="2400" dirty="0" smtClean="0">
                <a:solidFill>
                  <a:srgbClr val="31859C"/>
                </a:solidFill>
              </a:rPr>
              <a:t>nitric </a:t>
            </a:r>
            <a:r>
              <a:rPr lang="en-US" sz="2400" dirty="0">
                <a:solidFill>
                  <a:srgbClr val="31859C"/>
                </a:solidFill>
              </a:rPr>
              <a:t>oxide (NO</a:t>
            </a:r>
            <a:r>
              <a:rPr lang="en-US" sz="2400" dirty="0" smtClean="0">
                <a:solidFill>
                  <a:srgbClr val="31859C"/>
                </a:solidFill>
              </a:rPr>
              <a:t>): </a:t>
            </a:r>
            <a:r>
              <a:rPr lang="en-US" sz="2400" b="1" dirty="0">
                <a:solidFill>
                  <a:srgbClr val="31859C"/>
                </a:solidFill>
              </a:rPr>
              <a:t>7-10% lower </a:t>
            </a:r>
            <a:r>
              <a:rPr lang="en-US" sz="2400" dirty="0" smtClean="0">
                <a:solidFill>
                  <a:srgbClr val="31859C"/>
                </a:solidFill>
              </a:rPr>
              <a:t> </a:t>
            </a:r>
          </a:p>
          <a:p>
            <a:pPr marL="285750" indent="-285750">
              <a:buFont typeface="Wingdings" charset="2"/>
              <a:buChar char="ü"/>
            </a:pPr>
            <a:r>
              <a:rPr lang="en-US" sz="2400" dirty="0" smtClean="0">
                <a:solidFill>
                  <a:srgbClr val="31859C"/>
                </a:solidFill>
              </a:rPr>
              <a:t>sulfur </a:t>
            </a:r>
            <a:r>
              <a:rPr lang="en-US" sz="2400" dirty="0">
                <a:solidFill>
                  <a:srgbClr val="31859C"/>
                </a:solidFill>
              </a:rPr>
              <a:t>dioxide (SO2</a:t>
            </a:r>
            <a:r>
              <a:rPr lang="en-US" sz="2400" dirty="0" smtClean="0">
                <a:solidFill>
                  <a:srgbClr val="31859C"/>
                </a:solidFill>
              </a:rPr>
              <a:t>): </a:t>
            </a:r>
            <a:r>
              <a:rPr lang="en-US" sz="2400" b="1" dirty="0">
                <a:solidFill>
                  <a:srgbClr val="31859C"/>
                </a:solidFill>
              </a:rPr>
              <a:t>10 times lower </a:t>
            </a:r>
            <a:endParaRPr lang="en-US" sz="2400" dirty="0">
              <a:solidFill>
                <a:srgbClr val="31859C"/>
              </a:solidFill>
            </a:endParaRPr>
          </a:p>
        </p:txBody>
      </p:sp>
      <p:pic>
        <p:nvPicPr>
          <p:cNvPr id="7" name="Рисунок 6"/>
          <p:cNvPicPr>
            <a:picLocks noChangeAspect="1"/>
          </p:cNvPicPr>
          <p:nvPr/>
        </p:nvPicPr>
        <p:blipFill>
          <a:blip r:embed="rId2"/>
          <a:stretch>
            <a:fillRect/>
          </a:stretch>
        </p:blipFill>
        <p:spPr>
          <a:xfrm>
            <a:off x="739246" y="1720704"/>
            <a:ext cx="2829454" cy="3033174"/>
          </a:xfrm>
          <a:prstGeom prst="rect">
            <a:avLst/>
          </a:prstGeom>
        </p:spPr>
      </p:pic>
      <p:sp>
        <p:nvSpPr>
          <p:cNvPr id="8" name="Прямоугольник 7"/>
          <p:cNvSpPr/>
          <p:nvPr/>
        </p:nvSpPr>
        <p:spPr>
          <a:xfrm>
            <a:off x="5378449" y="1638008"/>
            <a:ext cx="6176433" cy="5262979"/>
          </a:xfrm>
          <a:prstGeom prst="rect">
            <a:avLst/>
          </a:prstGeom>
        </p:spPr>
        <p:txBody>
          <a:bodyPr wrap="square">
            <a:spAutoFit/>
          </a:bodyPr>
          <a:lstStyle/>
          <a:p>
            <a:pPr>
              <a:spcAft>
                <a:spcPts val="0"/>
              </a:spcAft>
            </a:pPr>
            <a:r>
              <a:rPr lang="en-US" sz="2800" b="1" dirty="0" smtClean="0">
                <a:latin typeface="Calibri" charset="0"/>
                <a:ea typeface="Calibri" charset="0"/>
                <a:cs typeface="Times New Roman" charset="0"/>
              </a:rPr>
              <a:t>How air pollution </a:t>
            </a:r>
            <a:r>
              <a:rPr lang="en-US" sz="2800" b="1" dirty="0">
                <a:latin typeface="Calibri" charset="0"/>
                <a:ea typeface="Calibri" charset="0"/>
                <a:cs typeface="Times New Roman" charset="0"/>
              </a:rPr>
              <a:t>reduction </a:t>
            </a:r>
            <a:r>
              <a:rPr lang="en-US" sz="2800" b="1" dirty="0" smtClean="0">
                <a:latin typeface="Calibri" charset="0"/>
                <a:ea typeface="Calibri" charset="0"/>
                <a:cs typeface="Times New Roman" charset="0"/>
              </a:rPr>
              <a:t>was achieved:</a:t>
            </a:r>
            <a:br>
              <a:rPr lang="en-US" sz="2800" b="1" dirty="0" smtClean="0">
                <a:latin typeface="Calibri" charset="0"/>
                <a:ea typeface="Calibri" charset="0"/>
                <a:cs typeface="Times New Roman" charset="0"/>
              </a:rPr>
            </a:br>
            <a:endParaRPr lang="en-US" sz="2800" b="1" dirty="0" smtClean="0">
              <a:latin typeface="Calibri" charset="0"/>
              <a:ea typeface="Calibri" charset="0"/>
              <a:cs typeface="Times New Roman" charset="0"/>
            </a:endParaRPr>
          </a:p>
          <a:p>
            <a:pPr marL="285750" indent="-285750">
              <a:spcAft>
                <a:spcPts val="0"/>
              </a:spcAft>
              <a:buFont typeface="Wingdings" charset="2"/>
              <a:buChar char="Ø"/>
            </a:pPr>
            <a:r>
              <a:rPr lang="en-US" sz="2800" dirty="0" smtClean="0">
                <a:latin typeface="Calibri" charset="0"/>
                <a:ea typeface="Calibri" charset="0"/>
                <a:cs typeface="Times New Roman" charset="0"/>
              </a:rPr>
              <a:t>Quality </a:t>
            </a:r>
            <a:r>
              <a:rPr lang="en-US" sz="2800" dirty="0">
                <a:latin typeface="Calibri" charset="0"/>
                <a:ea typeface="Calibri" charset="0"/>
                <a:cs typeface="Times New Roman" charset="0"/>
              </a:rPr>
              <a:t>control of motor </a:t>
            </a:r>
            <a:r>
              <a:rPr lang="en-US" sz="2800" dirty="0" smtClean="0">
                <a:latin typeface="Calibri" charset="0"/>
                <a:ea typeface="Calibri" charset="0"/>
                <a:cs typeface="Times New Roman" charset="0"/>
              </a:rPr>
              <a:t>fuel</a:t>
            </a:r>
          </a:p>
          <a:p>
            <a:pPr marL="285750" indent="-285750">
              <a:spcAft>
                <a:spcPts val="0"/>
              </a:spcAft>
              <a:buFont typeface="Wingdings" charset="2"/>
              <a:buChar char="Ø"/>
            </a:pPr>
            <a:r>
              <a:rPr lang="en-US" sz="2800" dirty="0" smtClean="0">
                <a:latin typeface="Calibri" charset="0"/>
                <a:ea typeface="Calibri" charset="0"/>
                <a:cs typeface="Times New Roman" charset="0"/>
              </a:rPr>
              <a:t>Creation </a:t>
            </a:r>
            <a:r>
              <a:rPr lang="en-US" sz="2800" dirty="0">
                <a:latin typeface="Calibri" charset="0"/>
                <a:ea typeface="Calibri" charset="0"/>
                <a:cs typeface="Times New Roman" charset="0"/>
              </a:rPr>
              <a:t>of pedestrian public </a:t>
            </a:r>
            <a:r>
              <a:rPr lang="en-US" sz="2800" dirty="0" smtClean="0">
                <a:latin typeface="Calibri" charset="0"/>
                <a:ea typeface="Calibri" charset="0"/>
                <a:cs typeface="Times New Roman" charset="0"/>
              </a:rPr>
              <a:t>spaces and  enlargement of green zones</a:t>
            </a:r>
          </a:p>
          <a:p>
            <a:pPr marL="285750" indent="-285750">
              <a:spcAft>
                <a:spcPts val="0"/>
              </a:spcAft>
              <a:buFont typeface="Wingdings" charset="2"/>
              <a:buChar char="Ø"/>
            </a:pPr>
            <a:r>
              <a:rPr lang="en-US" sz="2800" dirty="0">
                <a:latin typeface="Calibri" charset="0"/>
                <a:ea typeface="Calibri" charset="0"/>
                <a:cs typeface="Times New Roman" charset="0"/>
              </a:rPr>
              <a:t>P</a:t>
            </a:r>
            <a:r>
              <a:rPr lang="en-US" sz="2800" dirty="0" smtClean="0">
                <a:latin typeface="Calibri" charset="0"/>
                <a:ea typeface="Calibri" charset="0"/>
                <a:cs typeface="Times New Roman" charset="0"/>
              </a:rPr>
              <a:t>ublic </a:t>
            </a:r>
            <a:r>
              <a:rPr lang="en-US" sz="2800" dirty="0">
                <a:latin typeface="Calibri" charset="0"/>
                <a:ea typeface="Calibri" charset="0"/>
                <a:cs typeface="Times New Roman" charset="0"/>
              </a:rPr>
              <a:t>transport </a:t>
            </a:r>
            <a:r>
              <a:rPr lang="en-US" sz="2800" dirty="0" smtClean="0">
                <a:latin typeface="Calibri" charset="0"/>
                <a:ea typeface="Calibri" charset="0"/>
                <a:cs typeface="Times New Roman" charset="0"/>
              </a:rPr>
              <a:t>development</a:t>
            </a:r>
          </a:p>
          <a:p>
            <a:pPr marL="285750" indent="-285750">
              <a:spcAft>
                <a:spcPts val="0"/>
              </a:spcAft>
              <a:buFont typeface="Wingdings" charset="2"/>
              <a:buChar char="Ø"/>
            </a:pPr>
            <a:r>
              <a:rPr lang="en-US" sz="2800" dirty="0" smtClean="0">
                <a:latin typeface="Calibri" charset="0"/>
                <a:ea typeface="Calibri" charset="0"/>
                <a:cs typeface="Times New Roman" charset="0"/>
              </a:rPr>
              <a:t>Road network development </a:t>
            </a:r>
            <a:r>
              <a:rPr lang="en-US" sz="2800" dirty="0">
                <a:latin typeface="Calibri" charset="0"/>
                <a:ea typeface="Calibri" charset="0"/>
                <a:cs typeface="Times New Roman" charset="0"/>
              </a:rPr>
              <a:t>(reconstruction of highways, construction of interchanges)</a:t>
            </a:r>
            <a:endParaRPr lang="ru-RU" sz="2800" dirty="0">
              <a:latin typeface="Calibri" charset="0"/>
              <a:ea typeface="Calibri" charset="0"/>
              <a:cs typeface="Times New Roman" charset="0"/>
            </a:endParaRPr>
          </a:p>
          <a:p>
            <a:pPr marL="285750" indent="-285750">
              <a:buFont typeface="Wingdings" charset="2"/>
              <a:buChar char="Ø"/>
            </a:pPr>
            <a:r>
              <a:rPr lang="en-US" sz="2800" dirty="0">
                <a:latin typeface="Calibri" charset="0"/>
                <a:ea typeface="Calibri" charset="0"/>
                <a:cs typeface="Times New Roman" charset="0"/>
              </a:rPr>
              <a:t>The restriction to enter the city </a:t>
            </a:r>
            <a:r>
              <a:rPr lang="en-US" sz="2800" dirty="0" smtClean="0">
                <a:latin typeface="Calibri" charset="0"/>
                <a:ea typeface="Calibri" charset="0"/>
                <a:cs typeface="Times New Roman" charset="0"/>
              </a:rPr>
              <a:t>for heavy tracks</a:t>
            </a:r>
            <a:endParaRPr lang="ru-RU" sz="2800" dirty="0"/>
          </a:p>
        </p:txBody>
      </p:sp>
    </p:spTree>
    <p:extLst>
      <p:ext uri="{BB962C8B-B14F-4D97-AF65-F5344CB8AC3E}">
        <p14:creationId xmlns:p14="http://schemas.microsoft.com/office/powerpoint/2010/main" val="12780498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Группа 10"/>
          <p:cNvGrpSpPr/>
          <p:nvPr/>
        </p:nvGrpSpPr>
        <p:grpSpPr>
          <a:xfrm>
            <a:off x="345299" y="1218728"/>
            <a:ext cx="11475225" cy="5308141"/>
            <a:chOff x="-46098" y="1209674"/>
            <a:chExt cx="12238097" cy="5661025"/>
          </a:xfrm>
        </p:grpSpPr>
        <p:grpSp>
          <p:nvGrpSpPr>
            <p:cNvPr id="15" name="Группа 14"/>
            <p:cNvGrpSpPr/>
            <p:nvPr/>
          </p:nvGrpSpPr>
          <p:grpSpPr>
            <a:xfrm>
              <a:off x="-1666" y="1209674"/>
              <a:ext cx="12193665" cy="5661025"/>
              <a:chOff x="3149336" y="3705466"/>
              <a:chExt cx="10066472" cy="4798340"/>
            </a:xfrm>
          </p:grpSpPr>
          <p:pic>
            <p:nvPicPr>
              <p:cNvPr id="16" name="КАР_ПЕР"/>
              <p:cNvPicPr>
                <a:picLocks noChangeAspect="1"/>
              </p:cNvPicPr>
              <p:nvPr/>
            </p:nvPicPr>
            <p:blipFill rotWithShape="1">
              <a:blip r:embed="rId3" cstate="print">
                <a:extLst>
                  <a:ext uri="{28A0092B-C50C-407E-A947-70E740481C1C}">
                    <a14:useLocalDpi xmlns:a14="http://schemas.microsoft.com/office/drawing/2010/main" val="0"/>
                  </a:ext>
                </a:extLst>
              </a:blip>
              <a:srcRect l="44542" t="16526" r="-6103" b="30814"/>
              <a:stretch/>
            </p:blipFill>
            <p:spPr>
              <a:xfrm>
                <a:off x="3149336" y="3705466"/>
                <a:ext cx="10066472" cy="4798340"/>
              </a:xfrm>
              <a:prstGeom prst="rect">
                <a:avLst/>
              </a:prstGeom>
              <a:noFill/>
              <a:ln>
                <a:noFill/>
              </a:ln>
            </p:spPr>
          </p:pic>
          <p:pic>
            <p:nvPicPr>
              <p:cNvPr id="17" name="Рисунок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23197" y="4094328"/>
                <a:ext cx="1089870" cy="921084"/>
              </a:xfrm>
              <a:prstGeom prst="rect">
                <a:avLst/>
              </a:prstGeom>
              <a:noFill/>
              <a:ln>
                <a:noFill/>
              </a:ln>
            </p:spPr>
          </p:pic>
          <p:pic>
            <p:nvPicPr>
              <p:cNvPr id="18" name="Рисунок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4681" y="6042447"/>
                <a:ext cx="3152450" cy="1889767"/>
              </a:xfrm>
              <a:prstGeom prst="rect">
                <a:avLst/>
              </a:prstGeom>
              <a:noFill/>
              <a:ln>
                <a:noFill/>
              </a:ln>
            </p:spPr>
          </p:pic>
          <p:pic>
            <p:nvPicPr>
              <p:cNvPr id="19" name="Рисунок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01178" y="5771612"/>
                <a:ext cx="2333081" cy="1368655"/>
              </a:xfrm>
              <a:prstGeom prst="rect">
                <a:avLst/>
              </a:prstGeom>
              <a:noFill/>
              <a:ln>
                <a:noFill/>
              </a:ln>
            </p:spPr>
          </p:pic>
          <p:pic>
            <p:nvPicPr>
              <p:cNvPr id="20" name="Рисунок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9224" y="4379983"/>
                <a:ext cx="2664082" cy="1470322"/>
              </a:xfrm>
              <a:prstGeom prst="rect">
                <a:avLst/>
              </a:prstGeom>
              <a:noFill/>
              <a:ln>
                <a:noFill/>
              </a:ln>
            </p:spPr>
          </p:pic>
        </p:grpSp>
        <p:sp>
          <p:nvSpPr>
            <p:cNvPr id="10" name="Прямоугольник 9"/>
            <p:cNvSpPr/>
            <p:nvPr/>
          </p:nvSpPr>
          <p:spPr>
            <a:xfrm>
              <a:off x="-46098" y="1216024"/>
              <a:ext cx="8168032" cy="5654675"/>
            </a:xfrm>
            <a:prstGeom prst="rect">
              <a:avLst/>
            </a:prstGeom>
            <a:gradFill>
              <a:gsLst>
                <a:gs pos="2400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aphicFrame>
        <p:nvGraphicFramePr>
          <p:cNvPr id="48" name="Таблица 47"/>
          <p:cNvGraphicFramePr>
            <a:graphicFrameLocks noGrp="1"/>
          </p:cNvGraphicFramePr>
          <p:nvPr>
            <p:extLst>
              <p:ext uri="{D42A27DB-BD31-4B8C-83A1-F6EECF244321}">
                <p14:modId xmlns:p14="http://schemas.microsoft.com/office/powerpoint/2010/main" val="2091767324"/>
              </p:ext>
            </p:extLst>
          </p:nvPr>
        </p:nvGraphicFramePr>
        <p:xfrm>
          <a:off x="8004172" y="1224683"/>
          <a:ext cx="4021562" cy="5640737"/>
        </p:xfrm>
        <a:graphic>
          <a:graphicData uri="http://schemas.openxmlformats.org/drawingml/2006/table">
            <a:tbl>
              <a:tblPr firstRow="1" bandRow="1">
                <a:tableStyleId>{5C22544A-7EE6-4342-B048-85BDC9FD1C3A}</a:tableStyleId>
              </a:tblPr>
              <a:tblGrid>
                <a:gridCol w="930112"/>
                <a:gridCol w="1535688"/>
                <a:gridCol w="1555762"/>
              </a:tblGrid>
              <a:tr h="853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b="1"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smtClean="0">
                          <a:solidFill>
                            <a:srgbClr val="31859C"/>
                          </a:solidFill>
                        </a:rPr>
                        <a:t>MOSCOW BUDGET</a:t>
                      </a:r>
                      <a:endParaRPr lang="ru-RU" sz="1600" b="1"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1" i="0" u="none" strike="noStrike" kern="1200" cap="none" spc="0" normalizeH="0" baseline="0" noProof="0" dirty="0" smtClean="0">
                          <a:ln>
                            <a:noFill/>
                          </a:ln>
                          <a:solidFill>
                            <a:prstClr val="black"/>
                          </a:solidFill>
                          <a:effectLst/>
                          <a:uLnTx/>
                          <a:uFillTx/>
                          <a:latin typeface="+mn-lt"/>
                          <a:ea typeface="+mn-ea"/>
                          <a:cs typeface="+mn-cs"/>
                        </a:rPr>
                        <a:t>$</a:t>
                      </a:r>
                      <a:r>
                        <a:rPr kumimoji="0" lang="ru-RU" sz="2400" b="1" i="0" u="none" strike="noStrike" kern="1200" cap="none" spc="0" normalizeH="0" baseline="0" noProof="0" dirty="0" smtClean="0">
                          <a:ln>
                            <a:noFill/>
                          </a:ln>
                          <a:solidFill>
                            <a:prstClr val="black"/>
                          </a:solidFill>
                          <a:effectLst/>
                          <a:uLnTx/>
                          <a:uFillTx/>
                          <a:latin typeface="+mn-lt"/>
                          <a:ea typeface="+mn-ea"/>
                          <a:cs typeface="+mn-cs"/>
                        </a:rPr>
                        <a:t> </a:t>
                      </a:r>
                      <a:r>
                        <a:rPr kumimoji="0" lang="en-US" sz="2400" b="1" i="0" u="none" strike="noStrike" kern="1200" cap="none" spc="0" normalizeH="0" baseline="0" noProof="0" dirty="0" smtClean="0">
                          <a:ln>
                            <a:noFill/>
                          </a:ln>
                          <a:solidFill>
                            <a:prstClr val="black"/>
                          </a:solidFill>
                          <a:effectLst/>
                          <a:uLnTx/>
                          <a:uFillTx/>
                          <a:latin typeface="+mn-lt"/>
                          <a:ea typeface="+mn-ea"/>
                          <a:cs typeface="+mn-cs"/>
                        </a:rPr>
                        <a:t>30</a:t>
                      </a:r>
                      <a:r>
                        <a:rPr kumimoji="0" lang="en-GB" sz="2400" b="1" i="0" u="none" strike="noStrike" kern="1200" cap="none" spc="0" normalizeH="0" baseline="0" noProof="0" dirty="0" smtClean="0">
                          <a:ln>
                            <a:noFill/>
                          </a:ln>
                          <a:solidFill>
                            <a:prstClr val="black"/>
                          </a:solidFill>
                          <a:effectLst/>
                          <a:uLnTx/>
                          <a:uFillTx/>
                          <a:latin typeface="+mn-lt"/>
                          <a:ea typeface="+mn-ea"/>
                          <a:cs typeface="+mn-cs"/>
                        </a:rPr>
                        <a:t> BILLION</a:t>
                      </a:r>
                      <a:endParaRPr kumimoji="0" lang="ru-RU" sz="2400" b="1" i="0" u="none" strike="noStrike" kern="1200" cap="none" spc="0" normalizeH="0" baseline="0" noProof="0" dirty="0" smtClean="0">
                        <a:ln>
                          <a:noFill/>
                        </a:ln>
                        <a:solidFill>
                          <a:prstClr val="black"/>
                        </a:solidFill>
                        <a:effectLst/>
                        <a:uLnTx/>
                        <a:uFillTx/>
                        <a:latin typeface="+mn-lt"/>
                        <a:ea typeface="+mn-ea"/>
                        <a:cs typeface="+mn-cs"/>
                      </a:endParaRPr>
                    </a:p>
                  </a:txBody>
                  <a:tcPr>
                    <a:lnB w="12700" cap="flat" cmpd="sng" algn="ctr">
                      <a:solidFill>
                        <a:srgbClr val="31859C"/>
                      </a:solidFill>
                      <a:prstDash val="solid"/>
                      <a:round/>
                      <a:headEnd type="none" w="med" len="med"/>
                      <a:tailEnd type="none" w="med" len="med"/>
                    </a:lnB>
                    <a:solidFill>
                      <a:schemeClr val="bg1"/>
                    </a:solidFill>
                  </a:tcPr>
                </a:tc>
              </a:tr>
              <a:tr h="853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b="1" spc="-44"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smtClean="0">
                          <a:solidFill>
                            <a:srgbClr val="31859C"/>
                          </a:solidFill>
                        </a:rPr>
                        <a:t>FIXED CAPITAL</a:t>
                      </a:r>
                      <a:br>
                        <a:rPr lang="en-GB" sz="1600" b="1" dirty="0" smtClean="0">
                          <a:solidFill>
                            <a:srgbClr val="31859C"/>
                          </a:solidFill>
                        </a:rPr>
                      </a:br>
                      <a:r>
                        <a:rPr lang="en-GB" sz="1600" b="1" dirty="0" smtClean="0">
                          <a:solidFill>
                            <a:srgbClr val="31859C"/>
                          </a:solidFill>
                        </a:rPr>
                        <a:t>INVESTMENTS (2016)</a:t>
                      </a:r>
                      <a:endParaRPr lang="ru-RU" sz="1600" b="1" spc="-44"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1" i="0" u="none" strike="noStrike" kern="1200" cap="none" spc="0" normalizeH="0" baseline="0" noProof="0" dirty="0" smtClean="0">
                          <a:ln>
                            <a:noFill/>
                          </a:ln>
                          <a:solidFill>
                            <a:prstClr val="black"/>
                          </a:solidFill>
                          <a:effectLst/>
                          <a:uLnTx/>
                          <a:uFillTx/>
                          <a:latin typeface="+mn-lt"/>
                          <a:ea typeface="+mn-ea"/>
                          <a:cs typeface="+mn-cs"/>
                        </a:rPr>
                        <a:t>$</a:t>
                      </a:r>
                      <a:r>
                        <a:rPr lang="ru-RU" sz="2400" b="1" dirty="0" smtClean="0">
                          <a:latin typeface="+mn-lt"/>
                        </a:rPr>
                        <a:t> </a:t>
                      </a:r>
                      <a:r>
                        <a:rPr lang="en-GB" sz="2400" b="1" dirty="0" smtClean="0">
                          <a:latin typeface="+mn-lt"/>
                          <a:cs typeface="Arial" pitchFamily="34" charset="0"/>
                        </a:rPr>
                        <a:t>2</a:t>
                      </a:r>
                      <a:r>
                        <a:rPr lang="en-US" sz="2400" b="1" dirty="0" smtClean="0">
                          <a:latin typeface="+mn-lt"/>
                          <a:cs typeface="Arial" pitchFamily="34" charset="0"/>
                        </a:rPr>
                        <a:t>1</a:t>
                      </a:r>
                      <a:r>
                        <a:rPr lang="en-GB" sz="2400" b="1" dirty="0" smtClean="0">
                          <a:latin typeface="+mn-lt"/>
                          <a:cs typeface="Arial" pitchFamily="34" charset="0"/>
                        </a:rPr>
                        <a:t>,</a:t>
                      </a:r>
                      <a:r>
                        <a:rPr lang="en-US" sz="2400" b="1" dirty="0" smtClean="0">
                          <a:latin typeface="+mn-lt"/>
                          <a:cs typeface="Arial" pitchFamily="34" charset="0"/>
                        </a:rPr>
                        <a:t>2</a:t>
                      </a:r>
                      <a:r>
                        <a:rPr lang="en-GB" sz="2400" b="1" dirty="0" smtClean="0">
                          <a:latin typeface="+mn-lt"/>
                          <a:cs typeface="Arial" pitchFamily="34" charset="0"/>
                        </a:rPr>
                        <a:t> BILLION</a:t>
                      </a:r>
                      <a:endParaRPr lang="ru-RU" sz="2400" b="1" dirty="0" smtClean="0">
                        <a:latin typeface="+mn-lt"/>
                        <a:ea typeface="Tahoma" panose="020B0604030504040204" pitchFamily="34" charset="0"/>
                        <a:cs typeface="Arial"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r>
              <a:tr h="8443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b="1"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smtClean="0">
                          <a:solidFill>
                            <a:srgbClr val="31859C"/>
                          </a:solidFill>
                        </a:rPr>
                        <a:t>AREA</a:t>
                      </a:r>
                      <a:endParaRPr lang="ru-RU" sz="1600" b="1"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400" b="1" dirty="0" smtClean="0">
                          <a:latin typeface="+mn-lt"/>
                          <a:ea typeface="Tahoma" panose="020B0604030504040204" pitchFamily="34" charset="0"/>
                          <a:cs typeface="Tahoma" panose="020B0604030504040204" pitchFamily="34" charset="0"/>
                        </a:rPr>
                        <a:t>2 500 </a:t>
                      </a:r>
                      <a:r>
                        <a:rPr lang="en-US" sz="2400" b="1" dirty="0" smtClean="0">
                          <a:latin typeface="+mn-lt"/>
                          <a:ea typeface="Tahoma" panose="020B0604030504040204" pitchFamily="34" charset="0"/>
                          <a:cs typeface="Tahoma" panose="020B0604030504040204" pitchFamily="34" charset="0"/>
                        </a:rPr>
                        <a:t>km</a:t>
                      </a:r>
                      <a:r>
                        <a:rPr lang="ru-RU" sz="2400" b="1" baseline="30000" dirty="0" smtClean="0">
                          <a:latin typeface="+mn-lt"/>
                          <a:ea typeface="Tahoma" panose="020B0604030504040204" pitchFamily="34" charset="0"/>
                          <a:cs typeface="Tahoma" panose="020B0604030504040204" pitchFamily="34" charset="0"/>
                        </a:rPr>
                        <a:t>2</a:t>
                      </a: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r>
              <a:tr h="9056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b="1"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smtClean="0">
                          <a:solidFill>
                            <a:srgbClr val="31859C"/>
                          </a:solidFill>
                        </a:rPr>
                        <a:t>VOLUME OF PASSENGER TRANSPORT</a:t>
                      </a:r>
                      <a:endParaRPr lang="ru-RU" sz="1600" b="1"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smtClean="0">
                          <a:latin typeface="+mn-lt"/>
                        </a:rPr>
                        <a:t>7 BLN PEOPLE</a:t>
                      </a:r>
                      <a:br>
                        <a:rPr lang="en-GB" sz="2400" b="1" dirty="0" smtClean="0">
                          <a:latin typeface="+mn-lt"/>
                        </a:rPr>
                      </a:br>
                      <a:r>
                        <a:rPr lang="en-GB" sz="1400" b="1" dirty="0" smtClean="0">
                          <a:latin typeface="+mn-lt"/>
                        </a:rPr>
                        <a:t>PER YEAR</a:t>
                      </a:r>
                      <a:endParaRPr lang="ru-RU" sz="1400" dirty="0" smtClean="0">
                        <a:latin typeface="+mn-lt"/>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b="1" dirty="0" smtClean="0">
                        <a:latin typeface="+mn-lt"/>
                        <a:ea typeface="Tahoma" panose="020B0604030504040204" pitchFamily="34" charset="0"/>
                        <a:cs typeface="Arial"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r>
              <a:tr h="957014">
                <a:tc>
                  <a:txBody>
                    <a:bodyPr/>
                    <a:lstStyle/>
                    <a:p>
                      <a:pPr eaLnBrk="1" hangingPunct="1"/>
                      <a:endParaRPr lang="ru-RU" sz="1600" b="1"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eaLnBrk="1" hangingPunct="1"/>
                      <a:r>
                        <a:rPr lang="en-GB" sz="1600" b="1" dirty="0" smtClean="0">
                          <a:solidFill>
                            <a:srgbClr val="31859C"/>
                          </a:solidFill>
                        </a:rPr>
                        <a:t>REAL ESTATE BUILDING </a:t>
                      </a:r>
                    </a:p>
                    <a:p>
                      <a:pPr eaLnBrk="1" hangingPunct="1"/>
                      <a:r>
                        <a:rPr lang="en-GB" sz="1600" b="1" dirty="0" smtClean="0">
                          <a:solidFill>
                            <a:srgbClr val="31859C"/>
                          </a:solidFill>
                        </a:rPr>
                        <a:t>(IN 5 YEARS)</a:t>
                      </a:r>
                      <a:endParaRPr lang="ru-RU" sz="1600" b="1" dirty="0" smtClean="0">
                        <a:solidFill>
                          <a:srgbClr val="31859C"/>
                        </a:solidFill>
                        <a:latin typeface="Tahoma" panose="020B0604030504040204" pitchFamily="34" charset="0"/>
                        <a:ea typeface="Tahoma" panose="020B0604030504040204" pitchFamily="34" charset="0"/>
                        <a:cs typeface="Tahoma" panose="020B0604030504040204"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eaLnBrk="1" hangingPunct="1">
                        <a:lnSpc>
                          <a:spcPct val="80000"/>
                        </a:lnSpc>
                      </a:pPr>
                      <a:r>
                        <a:rPr lang="en-GB" sz="2000" b="1" dirty="0" smtClean="0">
                          <a:latin typeface="+mn-lt"/>
                        </a:rPr>
                        <a:t>41.5 MILLION M²</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b="1" dirty="0" smtClean="0">
                        <a:latin typeface="+mn-lt"/>
                        <a:ea typeface="Tahoma" panose="020B0604030504040204" pitchFamily="34" charset="0"/>
                        <a:cs typeface="Arial"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r>
              <a:tr h="853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b="1" dirty="0" smtClean="0">
                        <a:latin typeface="+mn-lt"/>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smtClean="0">
                          <a:solidFill>
                            <a:srgbClr val="31859C"/>
                          </a:solidFill>
                        </a:rPr>
                        <a:t>POPULATION</a:t>
                      </a:r>
                      <a:endParaRPr lang="ru-RU" sz="1600" b="1" dirty="0" smtClean="0">
                        <a:latin typeface="+mn-lt"/>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800" b="1" dirty="0" smtClean="0">
                          <a:latin typeface="+mn-lt"/>
                          <a:ea typeface="Tahoma" panose="020B0604030504040204" pitchFamily="34" charset="0"/>
                          <a:cs typeface="Tahoma" panose="020B0604030504040204" pitchFamily="34" charset="0"/>
                        </a:rPr>
                        <a:t>12,</a:t>
                      </a:r>
                      <a:r>
                        <a:rPr lang="en-US" sz="1800" b="1" dirty="0" smtClean="0">
                          <a:latin typeface="+mn-lt"/>
                          <a:ea typeface="Tahoma" panose="020B0604030504040204" pitchFamily="34" charset="0"/>
                          <a:cs typeface="Tahoma" panose="020B0604030504040204" pitchFamily="34" charset="0"/>
                        </a:rPr>
                        <a:t>4</a:t>
                      </a:r>
                      <a:r>
                        <a:rPr lang="ru-RU" sz="1800" b="1" dirty="0" smtClean="0">
                          <a:latin typeface="+mn-lt"/>
                          <a:ea typeface="Tahoma" panose="020B0604030504040204" pitchFamily="34" charset="0"/>
                          <a:cs typeface="Tahoma" panose="020B0604030504040204" pitchFamily="34" charset="0"/>
                        </a:rPr>
                        <a:t> </a:t>
                      </a:r>
                      <a:r>
                        <a:rPr lang="en-GB" sz="1800" b="1" dirty="0" smtClean="0">
                          <a:latin typeface="+mn-lt"/>
                        </a:rPr>
                        <a:t>M</a:t>
                      </a:r>
                      <a:r>
                        <a:rPr lang="en-US" sz="1800" b="1" dirty="0" smtClean="0">
                          <a:latin typeface="+mn-lt"/>
                        </a:rPr>
                        <a:t>I</a:t>
                      </a:r>
                      <a:r>
                        <a:rPr lang="en-GB" sz="1800" b="1" dirty="0" smtClean="0">
                          <a:latin typeface="+mn-lt"/>
                        </a:rPr>
                        <a:t>LLION PEOPLE</a:t>
                      </a:r>
                      <a:endParaRPr lang="ru-RU" sz="1800" dirty="0" smtClean="0">
                        <a:latin typeface="+mn-lt"/>
                        <a:ea typeface="Tahoma" panose="020B0604030504040204" pitchFamily="34" charset="0"/>
                        <a:cs typeface="Tahoma" panose="020B0604030504040204" pitchFamily="34" charset="0"/>
                      </a:endParaRPr>
                    </a:p>
                  </a:txBody>
                  <a:tcPr>
                    <a:lnT w="12700" cap="flat" cmpd="sng" algn="ctr">
                      <a:solidFill>
                        <a:srgbClr val="31859C"/>
                      </a:solidFill>
                      <a:prstDash val="solid"/>
                      <a:round/>
                      <a:headEnd type="none" w="med" len="med"/>
                      <a:tailEnd type="none" w="med" len="med"/>
                    </a:lnT>
                    <a:lnB w="12700" cap="flat" cmpd="sng" algn="ctr">
                      <a:solidFill>
                        <a:srgbClr val="31859C"/>
                      </a:solidFill>
                      <a:prstDash val="solid"/>
                      <a:round/>
                      <a:headEnd type="none" w="med" len="med"/>
                      <a:tailEnd type="none" w="med" len="med"/>
                    </a:lnB>
                    <a:solidFill>
                      <a:schemeClr val="bg1"/>
                    </a:solidFill>
                  </a:tcPr>
                </a:tc>
              </a:tr>
            </a:tbl>
          </a:graphicData>
        </a:graphic>
      </p:graphicFrame>
      <p:sp>
        <p:nvSpPr>
          <p:cNvPr id="28" name="Заголовок 5"/>
          <p:cNvSpPr txBox="1">
            <a:spLocks/>
          </p:cNvSpPr>
          <p:nvPr/>
        </p:nvSpPr>
        <p:spPr>
          <a:xfrm>
            <a:off x="4446113" y="632494"/>
            <a:ext cx="7989290" cy="1120089"/>
          </a:xfrm>
          <a:prstGeom prst="rect">
            <a:avLst/>
          </a:prstGeom>
        </p:spPr>
        <p:txBody>
          <a:bodyPr lIns="94600" tIns="47300" rIns="94600" bIns="47300"/>
          <a:lstStyle>
            <a:lvl1pPr algn="l" defTabSz="457200" rtl="0" eaLnBrk="1" fontAlgn="base" hangingPunct="1">
              <a:lnSpc>
                <a:spcPct val="90000"/>
              </a:lnSpc>
              <a:spcBef>
                <a:spcPct val="0"/>
              </a:spcBef>
              <a:spcAft>
                <a:spcPct val="0"/>
              </a:spcAft>
              <a:defRPr kumimoji="1" sz="2400" kern="1200">
                <a:solidFill>
                  <a:schemeClr val="bg1"/>
                </a:solidFill>
                <a:latin typeface="Verdana"/>
                <a:ea typeface="Arial" charset="0"/>
                <a:cs typeface="Verdana"/>
              </a:defRPr>
            </a:lvl1pPr>
            <a:lvl2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2pPr>
            <a:lvl3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3pPr>
            <a:lvl4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4pPr>
            <a:lvl5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5pPr>
            <a:lvl6pPr marL="4572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6pPr>
            <a:lvl7pPr marL="9144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7pPr>
            <a:lvl8pPr marL="13716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8pPr>
            <a:lvl9pPr marL="18288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9pPr>
          </a:lstStyle>
          <a:p>
            <a:endParaRPr lang="ru-RU" sz="2052" dirty="0">
              <a:solidFill>
                <a:srgbClr val="31859C"/>
              </a:solidFill>
              <a:latin typeface="Arial Narrow" pitchFamily="34" charset="0"/>
              <a:cs typeface="Arial" pitchFamily="34" charset="0"/>
            </a:endParaRPr>
          </a:p>
        </p:txBody>
      </p:sp>
      <p:sp>
        <p:nvSpPr>
          <p:cNvPr id="4" name="TextBox 3"/>
          <p:cNvSpPr txBox="1"/>
          <p:nvPr/>
        </p:nvSpPr>
        <p:spPr>
          <a:xfrm>
            <a:off x="262466" y="1393521"/>
            <a:ext cx="5077085" cy="5078313"/>
          </a:xfrm>
          <a:prstGeom prst="rect">
            <a:avLst/>
          </a:prstGeom>
          <a:noFill/>
        </p:spPr>
        <p:txBody>
          <a:bodyPr wrap="square" rtlCol="0">
            <a:spAutoFit/>
          </a:bodyPr>
          <a:lstStyle/>
          <a:p>
            <a:pPr marL="180975" indent="-180975">
              <a:spcAft>
                <a:spcPts val="1800"/>
              </a:spcAft>
              <a:buClr>
                <a:srgbClr val="31859C"/>
              </a:buClr>
              <a:buFont typeface="Arial" panose="020B0604020202020204" pitchFamily="34" charset="0"/>
              <a:buChar char="•"/>
            </a:pPr>
            <a:r>
              <a:rPr lang="en-GB" sz="2400" b="1" dirty="0" smtClean="0">
                <a:latin typeface="Arial" panose="020B0604020202020204" pitchFamily="34" charset="0"/>
                <a:cs typeface="Arial" panose="020B0604020202020204" pitchFamily="34" charset="0"/>
              </a:rPr>
              <a:t>Improvement and renovation of parks and streets</a:t>
            </a:r>
          </a:p>
          <a:p>
            <a:pPr marL="180975" indent="-180975">
              <a:spcAft>
                <a:spcPts val="1800"/>
              </a:spcAft>
              <a:buClr>
                <a:srgbClr val="31859C"/>
              </a:buClr>
              <a:buFont typeface="Arial" panose="020B0604020202020204" pitchFamily="34" charset="0"/>
              <a:buChar char="•"/>
            </a:pPr>
            <a:r>
              <a:rPr lang="en-GB" sz="2400" b="1" dirty="0" smtClean="0">
                <a:latin typeface="Arial" panose="020B0604020202020204" pitchFamily="34" charset="0"/>
                <a:cs typeface="Arial" panose="020B0604020202020204" pitchFamily="34" charset="0"/>
              </a:rPr>
              <a:t>Development of areas adjacent to the Moskva River</a:t>
            </a:r>
            <a:r>
              <a:rPr lang="ru-RU" sz="2400" b="1" dirty="0" smtClean="0">
                <a:latin typeface="Arial" panose="020B0604020202020204" pitchFamily="34" charset="0"/>
                <a:cs typeface="Arial" panose="020B0604020202020204" pitchFamily="34" charset="0"/>
              </a:rPr>
              <a:t>   </a:t>
            </a:r>
            <a:endParaRPr lang="en-GB" sz="2400" b="1" dirty="0" smtClean="0">
              <a:latin typeface="Arial" panose="020B0604020202020204" pitchFamily="34" charset="0"/>
              <a:cs typeface="Arial" panose="020B0604020202020204" pitchFamily="34" charset="0"/>
            </a:endParaRPr>
          </a:p>
          <a:p>
            <a:pPr marL="180975" indent="-180975">
              <a:spcAft>
                <a:spcPts val="1800"/>
              </a:spcAft>
              <a:buClr>
                <a:srgbClr val="31859C"/>
              </a:buClr>
              <a:buFont typeface="Arial" panose="020B0604020202020204" pitchFamily="34" charset="0"/>
              <a:buChar char="•"/>
            </a:pPr>
            <a:r>
              <a:rPr lang="en-GB" sz="2400" b="1" dirty="0" smtClean="0">
                <a:latin typeface="Arial" panose="020B0604020202020204" pitchFamily="34" charset="0"/>
                <a:cs typeface="Arial" panose="020B0604020202020204" pitchFamily="34" charset="0"/>
              </a:rPr>
              <a:t>Complex development of the transport infrastructure</a:t>
            </a:r>
          </a:p>
          <a:p>
            <a:pPr marL="180975" indent="-180975">
              <a:spcAft>
                <a:spcPts val="1800"/>
              </a:spcAft>
              <a:buClr>
                <a:srgbClr val="31859C"/>
              </a:buClr>
              <a:buFont typeface="Arial" panose="020B0604020202020204" pitchFamily="34" charset="0"/>
              <a:buChar char="•"/>
            </a:pPr>
            <a:r>
              <a:rPr lang="en-GB" sz="2400" b="1" dirty="0" smtClean="0">
                <a:latin typeface="Arial" panose="020B0604020202020204" pitchFamily="34" charset="0"/>
                <a:cs typeface="Arial" panose="020B0604020202020204" pitchFamily="34" charset="0"/>
              </a:rPr>
              <a:t>Complex exploitation of new areas and renovation of industrial zones</a:t>
            </a:r>
          </a:p>
          <a:p>
            <a:pPr marL="180975" indent="-180975">
              <a:spcAft>
                <a:spcPts val="1800"/>
              </a:spcAft>
              <a:buClr>
                <a:srgbClr val="31859C"/>
              </a:buClr>
              <a:buFont typeface="Arial" panose="020B0604020202020204" pitchFamily="34" charset="0"/>
              <a:buChar char="•"/>
            </a:pPr>
            <a:r>
              <a:rPr lang="en-GB" sz="2400" b="1" dirty="0" smtClean="0">
                <a:latin typeface="Arial" panose="020B0604020202020204" pitchFamily="34" charset="0"/>
                <a:cs typeface="Arial" panose="020B0604020202020204" pitchFamily="34" charset="0"/>
              </a:rPr>
              <a:t>Development of the social sphere</a:t>
            </a:r>
            <a:endParaRPr lang="ru-RU" sz="2400" b="1" dirty="0">
              <a:latin typeface="Arial" panose="020B0604020202020204" pitchFamily="34" charset="0"/>
              <a:cs typeface="Arial" panose="020B0604020202020204" pitchFamily="34" charset="0"/>
            </a:endParaRPr>
          </a:p>
        </p:txBody>
      </p:sp>
      <p:sp>
        <p:nvSpPr>
          <p:cNvPr id="6" name="Заголовок 5"/>
          <p:cNvSpPr>
            <a:spLocks noGrp="1"/>
          </p:cNvSpPr>
          <p:nvPr>
            <p:ph type="title"/>
          </p:nvPr>
        </p:nvSpPr>
        <p:spPr/>
        <p:txBody>
          <a:bodyPr>
            <a:normAutofit/>
          </a:bodyPr>
          <a:lstStyle/>
          <a:p>
            <a:r>
              <a:rPr lang="en-GB" dirty="0" smtClean="0"/>
              <a:t>THE MAIN VECTORS IN THE CITY </a:t>
            </a:r>
            <a:br>
              <a:rPr lang="en-GB" dirty="0" smtClean="0"/>
            </a:br>
            <a:r>
              <a:rPr lang="en-GB" dirty="0" smtClean="0"/>
              <a:t>DEVELOPMENT OF MOSCOW</a:t>
            </a:r>
            <a:endParaRPr lang="ru-RU" dirty="0"/>
          </a:p>
        </p:txBody>
      </p:sp>
      <p:grpSp>
        <p:nvGrpSpPr>
          <p:cNvPr id="7" name="Группа 6"/>
          <p:cNvGrpSpPr/>
          <p:nvPr/>
        </p:nvGrpSpPr>
        <p:grpSpPr>
          <a:xfrm>
            <a:off x="8210084" y="1248442"/>
            <a:ext cx="685439" cy="5557556"/>
            <a:chOff x="8145407" y="1288905"/>
            <a:chExt cx="607500" cy="5063738"/>
          </a:xfrm>
        </p:grpSpPr>
        <p:pic>
          <p:nvPicPr>
            <p:cNvPr id="21" name="Рисунок 20"/>
            <p:cNvPicPr>
              <a:picLocks noChangeAspect="1"/>
            </p:cNvPicPr>
            <p:nvPr/>
          </p:nvPicPr>
          <p:blipFill>
            <a:blip r:embed="rId8"/>
            <a:stretch>
              <a:fillRect/>
            </a:stretch>
          </p:blipFill>
          <p:spPr>
            <a:xfrm>
              <a:off x="8187340" y="1288905"/>
              <a:ext cx="523636" cy="720000"/>
            </a:xfrm>
            <a:prstGeom prst="rect">
              <a:avLst/>
            </a:prstGeom>
          </p:spPr>
        </p:pic>
        <p:pic>
          <p:nvPicPr>
            <p:cNvPr id="22" name="Рисунок 21"/>
            <p:cNvPicPr>
              <a:picLocks noChangeAspect="1"/>
            </p:cNvPicPr>
            <p:nvPr/>
          </p:nvPicPr>
          <p:blipFill>
            <a:blip r:embed="rId9"/>
            <a:stretch>
              <a:fillRect/>
            </a:stretch>
          </p:blipFill>
          <p:spPr>
            <a:xfrm>
              <a:off x="8174337" y="2207300"/>
              <a:ext cx="549643" cy="540000"/>
            </a:xfrm>
            <a:prstGeom prst="rect">
              <a:avLst/>
            </a:prstGeom>
          </p:spPr>
        </p:pic>
        <p:pic>
          <p:nvPicPr>
            <p:cNvPr id="23" name="Рисунок 22"/>
            <p:cNvPicPr>
              <a:picLocks noChangeAspect="1"/>
            </p:cNvPicPr>
            <p:nvPr/>
          </p:nvPicPr>
          <p:blipFill>
            <a:blip r:embed="rId10"/>
            <a:stretch>
              <a:fillRect/>
            </a:stretch>
          </p:blipFill>
          <p:spPr>
            <a:xfrm>
              <a:off x="8197158" y="2892823"/>
              <a:ext cx="504000" cy="669104"/>
            </a:xfrm>
            <a:prstGeom prst="rect">
              <a:avLst/>
            </a:prstGeom>
          </p:spPr>
        </p:pic>
        <p:pic>
          <p:nvPicPr>
            <p:cNvPr id="25" name="Рисунок 24"/>
            <p:cNvPicPr>
              <a:picLocks noChangeAspect="1"/>
            </p:cNvPicPr>
            <p:nvPr/>
          </p:nvPicPr>
          <p:blipFill>
            <a:blip r:embed="rId11"/>
            <a:stretch>
              <a:fillRect/>
            </a:stretch>
          </p:blipFill>
          <p:spPr>
            <a:xfrm>
              <a:off x="8145407" y="4883738"/>
              <a:ext cx="607500" cy="562500"/>
            </a:xfrm>
            <a:prstGeom prst="rect">
              <a:avLst/>
            </a:prstGeom>
          </p:spPr>
        </p:pic>
        <p:pic>
          <p:nvPicPr>
            <p:cNvPr id="26" name="Рисунок 25"/>
            <p:cNvPicPr>
              <a:picLocks noChangeAspect="1"/>
            </p:cNvPicPr>
            <p:nvPr/>
          </p:nvPicPr>
          <p:blipFill>
            <a:blip r:embed="rId12"/>
            <a:stretch>
              <a:fillRect/>
            </a:stretch>
          </p:blipFill>
          <p:spPr>
            <a:xfrm>
              <a:off x="8184783" y="5668643"/>
              <a:ext cx="504000" cy="684000"/>
            </a:xfrm>
            <a:prstGeom prst="rect">
              <a:avLst/>
            </a:prstGeom>
          </p:spPr>
        </p:pic>
        <p:pic>
          <p:nvPicPr>
            <p:cNvPr id="3" name="Рисунок 2"/>
            <p:cNvPicPr>
              <a:picLocks noChangeAspect="1"/>
            </p:cNvPicPr>
            <p:nvPr/>
          </p:nvPicPr>
          <p:blipFill>
            <a:blip r:embed="rId13"/>
            <a:stretch>
              <a:fillRect/>
            </a:stretch>
          </p:blipFill>
          <p:spPr>
            <a:xfrm>
              <a:off x="8184783" y="4002676"/>
              <a:ext cx="528750" cy="517500"/>
            </a:xfrm>
            <a:prstGeom prst="rect">
              <a:avLst/>
            </a:prstGeom>
          </p:spPr>
        </p:pic>
      </p:grpSp>
    </p:spTree>
    <p:extLst>
      <p:ext uri="{BB962C8B-B14F-4D97-AF65-F5344CB8AC3E}">
        <p14:creationId xmlns:p14="http://schemas.microsoft.com/office/powerpoint/2010/main" val="409338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Номер слайда 5"/>
          <p:cNvSpPr>
            <a:spLocks noGrp="1"/>
          </p:cNvSpPr>
          <p:nvPr>
            <p:ph type="sldNum" sz="quarter" idx="12"/>
          </p:nvPr>
        </p:nvSpPr>
        <p:spPr/>
        <p:txBody>
          <a:bodyPr/>
          <a:lstStyle>
            <a:lvl1pPr>
              <a:defRPr sz="1026">
                <a:solidFill>
                  <a:schemeClr val="bg1"/>
                </a:solidFill>
                <a:latin typeface="Myriad Pro" panose="020B0503030403020204" pitchFamily="34" charset="0"/>
              </a:defRPr>
            </a:lvl1pPr>
          </a:lstStyle>
          <a:p>
            <a:fld id="{3F226F5E-8D4A-4BB2-AA42-2563B7500D84}" type="slidenum">
              <a:rPr lang="ru-RU" smtClean="0"/>
              <a:pPr/>
              <a:t>20</a:t>
            </a:fld>
            <a:endParaRPr lang="ru-RU" dirty="0"/>
          </a:p>
        </p:txBody>
      </p:sp>
      <p:sp>
        <p:nvSpPr>
          <p:cNvPr id="11" name="Заголовок 10"/>
          <p:cNvSpPr>
            <a:spLocks noGrp="1"/>
          </p:cNvSpPr>
          <p:nvPr>
            <p:ph type="title"/>
          </p:nvPr>
        </p:nvSpPr>
        <p:spPr/>
        <p:txBody>
          <a:bodyPr/>
          <a:lstStyle/>
          <a:p>
            <a:r>
              <a:rPr lang="en-US" dirty="0" smtClean="0"/>
              <a:t>WORLD CUP 2018</a:t>
            </a:r>
            <a:endParaRPr lang="ru-RU" dirty="0"/>
          </a:p>
        </p:txBody>
      </p:sp>
      <p:sp>
        <p:nvSpPr>
          <p:cNvPr id="8" name="Текст 7"/>
          <p:cNvSpPr>
            <a:spLocks noGrp="1"/>
          </p:cNvSpPr>
          <p:nvPr>
            <p:ph type="body" sz="quarter" idx="13"/>
          </p:nvPr>
        </p:nvSpPr>
        <p:spPr/>
        <p:txBody>
          <a:bodyPr/>
          <a:lstStyle/>
          <a:p>
            <a:r>
              <a:rPr lang="en-US" dirty="0" smtClean="0"/>
              <a:t>THE OLYMPIC PARK</a:t>
            </a:r>
            <a:r>
              <a:rPr lang="ru-RU" dirty="0" smtClean="0"/>
              <a:t> </a:t>
            </a:r>
            <a:r>
              <a:rPr lang="en-US" dirty="0" smtClean="0"/>
              <a:t>LUZHNIKI</a:t>
            </a:r>
            <a:endParaRPr lang="ru-RU" dirty="0"/>
          </a:p>
        </p:txBody>
      </p:sp>
      <p:pic>
        <p:nvPicPr>
          <p:cNvPr id="4098" name="Picture 2" descr="http://stroi.mos.ru/uploads/user_files/images/Sport/Lugniki/Lugniki_2.jpg"/>
          <p:cNvPicPr>
            <a:picLocks noChangeAspect="1" noChangeArrowheads="1"/>
          </p:cNvPicPr>
          <p:nvPr/>
        </p:nvPicPr>
        <p:blipFill rotWithShape="1">
          <a:blip r:embed="rId3" cstate="print"/>
          <a:srcRect l="278" r="278"/>
          <a:stretch/>
        </p:blipFill>
        <p:spPr bwMode="auto">
          <a:xfrm>
            <a:off x="6136676" y="1264370"/>
            <a:ext cx="5688977" cy="3200050"/>
          </a:xfrm>
          <a:prstGeom prst="rect">
            <a:avLst/>
          </a:prstGeom>
          <a:noFill/>
          <a:ln>
            <a:noFill/>
          </a:ln>
        </p:spPr>
      </p:pic>
      <p:sp>
        <p:nvSpPr>
          <p:cNvPr id="3" name="Прямоугольник 2"/>
          <p:cNvSpPr/>
          <p:nvPr/>
        </p:nvSpPr>
        <p:spPr>
          <a:xfrm>
            <a:off x="1482811" y="6538416"/>
            <a:ext cx="3119784" cy="49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566" dirty="0">
              <a:latin typeface="Arial" pitchFamily="34" charset="0"/>
              <a:cs typeface="Arial" pitchFamily="34" charset="0"/>
            </a:endParaRPr>
          </a:p>
        </p:txBody>
      </p:sp>
      <p:sp>
        <p:nvSpPr>
          <p:cNvPr id="19" name="Объект 19"/>
          <p:cNvSpPr>
            <a:spLocks noGrp="1"/>
          </p:cNvSpPr>
          <p:nvPr>
            <p:ph sz="half" idx="1"/>
          </p:nvPr>
        </p:nvSpPr>
        <p:spPr>
          <a:xfrm>
            <a:off x="119654" y="4712455"/>
            <a:ext cx="4579770" cy="1997780"/>
          </a:xfrm>
        </p:spPr>
        <p:txBody>
          <a:bodyPr>
            <a:noAutofit/>
          </a:bodyPr>
          <a:lstStyle/>
          <a:p>
            <a:r>
              <a:rPr lang="en-US" sz="2800" b="1" dirty="0" smtClean="0">
                <a:cs typeface="Arial" pitchFamily="34" charset="0"/>
              </a:rPr>
              <a:t>Total capacity</a:t>
            </a:r>
            <a:r>
              <a:rPr lang="ru-RU" sz="2800" b="1" dirty="0" smtClean="0">
                <a:cs typeface="Arial" pitchFamily="34" charset="0"/>
              </a:rPr>
              <a:t> </a:t>
            </a:r>
            <a:r>
              <a:rPr lang="ru-RU" sz="2800" b="1" dirty="0" smtClean="0">
                <a:solidFill>
                  <a:srgbClr val="00B050"/>
                </a:solidFill>
                <a:cs typeface="Arial" panose="020B0604020202020204" pitchFamily="34" charset="0"/>
              </a:rPr>
              <a:t>81 </a:t>
            </a:r>
            <a:r>
              <a:rPr lang="ru-RU" sz="2800" b="1" dirty="0">
                <a:solidFill>
                  <a:srgbClr val="00B050"/>
                </a:solidFill>
                <a:cs typeface="Arial" panose="020B0604020202020204" pitchFamily="34" charset="0"/>
              </a:rPr>
              <a:t>000 </a:t>
            </a:r>
            <a:r>
              <a:rPr lang="en-US" sz="2800" b="1" dirty="0">
                <a:solidFill>
                  <a:srgbClr val="00B050"/>
                </a:solidFill>
                <a:cs typeface="Arial" panose="020B0604020202020204" pitchFamily="34" charset="0"/>
              </a:rPr>
              <a:t>people</a:t>
            </a:r>
            <a:endParaRPr lang="ru-RU" sz="2800" b="1" dirty="0">
              <a:solidFill>
                <a:srgbClr val="00B050"/>
              </a:solidFill>
              <a:cs typeface="Arial" panose="020B0604020202020204" pitchFamily="34" charset="0"/>
            </a:endParaRPr>
          </a:p>
          <a:p>
            <a:r>
              <a:rPr lang="en-US" sz="2800" b="1" dirty="0" smtClean="0">
                <a:cs typeface="Arial" pitchFamily="34" charset="0"/>
              </a:rPr>
              <a:t>Total area</a:t>
            </a:r>
            <a:r>
              <a:rPr lang="ru-RU" sz="2800" b="1" dirty="0" smtClean="0">
                <a:cs typeface="Arial" pitchFamily="34" charset="0"/>
              </a:rPr>
              <a:t> </a:t>
            </a:r>
            <a:r>
              <a:rPr lang="ru-RU" sz="2800" b="1" dirty="0" smtClean="0">
                <a:solidFill>
                  <a:srgbClr val="00B050"/>
                </a:solidFill>
                <a:cs typeface="Arial" panose="020B0604020202020204" pitchFamily="34" charset="0"/>
              </a:rPr>
              <a:t>2</a:t>
            </a:r>
            <a:r>
              <a:rPr lang="en-US" sz="2800" b="1" dirty="0" smtClean="0">
                <a:solidFill>
                  <a:srgbClr val="00B050"/>
                </a:solidFill>
                <a:cs typeface="Arial" panose="020B0604020202020204" pitchFamily="34" charset="0"/>
              </a:rPr>
              <a:t>21</a:t>
            </a:r>
            <a:r>
              <a:rPr lang="ru-RU" sz="2800" b="1" dirty="0" smtClean="0">
                <a:solidFill>
                  <a:srgbClr val="00B050"/>
                </a:solidFill>
                <a:cs typeface="Arial" panose="020B0604020202020204" pitchFamily="34" charset="0"/>
              </a:rPr>
              <a:t> </a:t>
            </a:r>
            <a:r>
              <a:rPr lang="ru-RU" sz="2800" b="1" dirty="0">
                <a:solidFill>
                  <a:srgbClr val="00B050"/>
                </a:solidFill>
                <a:cs typeface="Arial" panose="020B0604020202020204" pitchFamily="34" charset="0"/>
              </a:rPr>
              <a:t>000 </a:t>
            </a:r>
            <a:r>
              <a:rPr lang="en-US" sz="2800" b="1" dirty="0" smtClean="0">
                <a:solidFill>
                  <a:srgbClr val="00B050"/>
                </a:solidFill>
                <a:cs typeface="Arial" panose="020B0604020202020204" pitchFamily="34" charset="0"/>
              </a:rPr>
              <a:t>m²</a:t>
            </a:r>
          </a:p>
          <a:p>
            <a:r>
              <a:rPr lang="en-US" sz="2800" b="1" dirty="0">
                <a:solidFill>
                  <a:srgbClr val="00B050"/>
                </a:solidFill>
                <a:cs typeface="Arial" panose="020B0604020202020204" pitchFamily="34" charset="0"/>
              </a:rPr>
              <a:t>35 objects </a:t>
            </a:r>
            <a:r>
              <a:rPr lang="en-US" sz="2800" b="1" dirty="0" smtClean="0">
                <a:cs typeface="Arial" panose="020B0604020202020204" pitchFamily="34" charset="0"/>
              </a:rPr>
              <a:t>at the expense of investors </a:t>
            </a:r>
          </a:p>
        </p:txBody>
      </p:sp>
      <p:sp>
        <p:nvSpPr>
          <p:cNvPr id="21" name="Объект 21"/>
          <p:cNvSpPr>
            <a:spLocks noGrp="1"/>
          </p:cNvSpPr>
          <p:nvPr>
            <p:ph sz="half" idx="2"/>
          </p:nvPr>
        </p:nvSpPr>
        <p:spPr>
          <a:xfrm>
            <a:off x="4602595" y="4556313"/>
            <a:ext cx="7799189" cy="413963"/>
          </a:xfrm>
        </p:spPr>
        <p:txBody>
          <a:bodyPr>
            <a:noAutofit/>
          </a:bodyPr>
          <a:lstStyle/>
          <a:p>
            <a:pPr algn="ctr"/>
            <a:r>
              <a:rPr lang="en-US" sz="2400" b="1" dirty="0">
                <a:solidFill>
                  <a:srgbClr val="31859C"/>
                </a:solidFill>
              </a:rPr>
              <a:t>The development of the complex </a:t>
            </a:r>
            <a:r>
              <a:rPr lang="en-US" sz="2400" b="1" dirty="0" smtClean="0">
                <a:solidFill>
                  <a:srgbClr val="31859C"/>
                </a:solidFill>
              </a:rPr>
              <a:t>infrastructure includes:</a:t>
            </a:r>
            <a:endParaRPr lang="ru-RU" sz="2400" b="1" dirty="0">
              <a:solidFill>
                <a:srgbClr val="31859C"/>
              </a:solidFill>
            </a:endParaRPr>
          </a:p>
        </p:txBody>
      </p:sp>
      <p:sp>
        <p:nvSpPr>
          <p:cNvPr id="23" name="Прямоугольник 22"/>
          <p:cNvSpPr/>
          <p:nvPr/>
        </p:nvSpPr>
        <p:spPr>
          <a:xfrm>
            <a:off x="5070899" y="5039801"/>
            <a:ext cx="3933258" cy="1800493"/>
          </a:xfrm>
          <a:prstGeom prst="rect">
            <a:avLst/>
          </a:prstGeom>
        </p:spPr>
        <p:txBody>
          <a:bodyPr wrap="square">
            <a:spAutoFit/>
          </a:bodyPr>
          <a:lstStyle/>
          <a:p>
            <a:pPr marL="180000" lvl="0" indent="-180000">
              <a:spcAft>
                <a:spcPts val="600"/>
              </a:spcAft>
              <a:buClr>
                <a:srgbClr val="31859C"/>
              </a:buClr>
              <a:buFont typeface="Arial" panose="020B0604020202020204" pitchFamily="34" charset="0"/>
              <a:buChar char="•"/>
            </a:pPr>
            <a:r>
              <a:rPr lang="en-US" sz="2400" i="1" dirty="0" smtClean="0"/>
              <a:t>Swimming </a:t>
            </a:r>
            <a:r>
              <a:rPr lang="en-US" sz="2400" i="1" dirty="0"/>
              <a:t>pool</a:t>
            </a:r>
            <a:endParaRPr lang="ru-RU" sz="2400" i="1" dirty="0"/>
          </a:p>
          <a:p>
            <a:pPr marL="180000" lvl="0" indent="-180000">
              <a:spcAft>
                <a:spcPts val="600"/>
              </a:spcAft>
              <a:buClr>
                <a:srgbClr val="31859C"/>
              </a:buClr>
              <a:buFont typeface="Arial" panose="020B0604020202020204" pitchFamily="34" charset="0"/>
              <a:buChar char="•"/>
            </a:pPr>
            <a:r>
              <a:rPr lang="en-US" sz="2400" i="1" dirty="0" smtClean="0"/>
              <a:t>Tennis school</a:t>
            </a:r>
          </a:p>
          <a:p>
            <a:pPr marL="180000" lvl="0" indent="-180000">
              <a:spcAft>
                <a:spcPts val="600"/>
              </a:spcAft>
              <a:buClr>
                <a:srgbClr val="31859C"/>
              </a:buClr>
              <a:buFont typeface="Arial" panose="020B0604020202020204" pitchFamily="34" charset="0"/>
              <a:buChar char="•"/>
            </a:pPr>
            <a:r>
              <a:rPr lang="en-US" sz="2400" i="1" dirty="0" smtClean="0"/>
              <a:t>Artistic </a:t>
            </a:r>
            <a:r>
              <a:rPr lang="en-US" sz="2400" i="1" dirty="0"/>
              <a:t>gymnastics </a:t>
            </a:r>
            <a:r>
              <a:rPr lang="en-US" sz="2400" i="1" dirty="0" smtClean="0"/>
              <a:t>center</a:t>
            </a:r>
          </a:p>
          <a:p>
            <a:pPr marL="180000" lvl="0" indent="-180000">
              <a:spcAft>
                <a:spcPts val="600"/>
              </a:spcAft>
              <a:buClr>
                <a:srgbClr val="31859C"/>
              </a:buClr>
              <a:buFont typeface="Arial" panose="020B0604020202020204" pitchFamily="34" charset="0"/>
              <a:buChar char="•"/>
            </a:pPr>
            <a:r>
              <a:rPr lang="en-US" sz="2400" i="1" dirty="0" smtClean="0"/>
              <a:t>Sport hotel</a:t>
            </a:r>
            <a:endParaRPr lang="ru-RU" sz="2400" i="1" dirty="0"/>
          </a:p>
        </p:txBody>
      </p:sp>
      <p:sp>
        <p:nvSpPr>
          <p:cNvPr id="26" name="Прямоугольник 25"/>
          <p:cNvSpPr/>
          <p:nvPr/>
        </p:nvSpPr>
        <p:spPr>
          <a:xfrm>
            <a:off x="8693415" y="5018872"/>
            <a:ext cx="3498585" cy="1646605"/>
          </a:xfrm>
          <a:prstGeom prst="rect">
            <a:avLst/>
          </a:prstGeom>
        </p:spPr>
        <p:txBody>
          <a:bodyPr wrap="square">
            <a:spAutoFit/>
          </a:bodyPr>
          <a:lstStyle/>
          <a:p>
            <a:pPr marL="180000" lvl="0" indent="-180000">
              <a:spcAft>
                <a:spcPts val="600"/>
              </a:spcAft>
              <a:buClr>
                <a:srgbClr val="31859C"/>
              </a:buClr>
              <a:buFont typeface="Arial" panose="020B0604020202020204" pitchFamily="34" charset="0"/>
              <a:buChar char="•"/>
            </a:pPr>
            <a:r>
              <a:rPr lang="en-US" sz="2400" i="1" dirty="0" smtClean="0"/>
              <a:t>The universal sports hall "</a:t>
            </a:r>
            <a:r>
              <a:rPr lang="en-US" sz="2400" i="1" dirty="0" err="1" smtClean="0"/>
              <a:t>Druzhba</a:t>
            </a:r>
            <a:r>
              <a:rPr lang="en-US" sz="2400" i="1" dirty="0" smtClean="0"/>
              <a:t>“</a:t>
            </a:r>
          </a:p>
          <a:p>
            <a:pPr marL="180000" lvl="0" indent="-180000">
              <a:spcAft>
                <a:spcPts val="600"/>
              </a:spcAft>
              <a:buClr>
                <a:srgbClr val="31859C"/>
              </a:buClr>
              <a:buFont typeface="Arial" panose="020B0604020202020204" pitchFamily="34" charset="0"/>
              <a:buChar char="•"/>
            </a:pPr>
            <a:r>
              <a:rPr lang="en-US" sz="2400" i="1" dirty="0" smtClean="0"/>
              <a:t>The Academy of figure skating</a:t>
            </a:r>
            <a:endParaRPr lang="ru-RU" sz="2400" i="1"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657" y="1271345"/>
            <a:ext cx="5557039" cy="3175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41427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PUBLIC-PRIVATE PARTNERSHIP</a:t>
            </a:r>
            <a:endParaRPr lang="ru-RU" dirty="0"/>
          </a:p>
        </p:txBody>
      </p:sp>
      <p:sp>
        <p:nvSpPr>
          <p:cNvPr id="9" name="Текст 8"/>
          <p:cNvSpPr>
            <a:spLocks noGrp="1"/>
          </p:cNvSpPr>
          <p:nvPr>
            <p:ph type="body" sz="quarter" idx="13"/>
          </p:nvPr>
        </p:nvSpPr>
        <p:spPr/>
        <p:txBody>
          <a:bodyPr/>
          <a:lstStyle/>
          <a:p>
            <a:r>
              <a:rPr lang="en-US" dirty="0" smtClean="0"/>
              <a:t>VTB ARENA PARK</a:t>
            </a:r>
            <a:endParaRPr lang="ru-RU" dirty="0"/>
          </a:p>
        </p:txBody>
      </p:sp>
      <p:sp>
        <p:nvSpPr>
          <p:cNvPr id="6" name="Прямоугольник 5"/>
          <p:cNvSpPr/>
          <p:nvPr/>
        </p:nvSpPr>
        <p:spPr>
          <a:xfrm>
            <a:off x="6041495" y="4743409"/>
            <a:ext cx="6096000" cy="1862048"/>
          </a:xfrm>
          <a:prstGeom prst="rect">
            <a:avLst/>
          </a:prstGeom>
        </p:spPr>
        <p:txBody>
          <a:bodyPr>
            <a:spAutoFit/>
          </a:bodyPr>
          <a:lstStyle/>
          <a:p>
            <a:pPr marL="285750" indent="-285750">
              <a:buFont typeface="Wingdings" charset="2"/>
              <a:buChar char="ü"/>
            </a:pPr>
            <a:r>
              <a:rPr lang="en-US" sz="2300" dirty="0" smtClean="0"/>
              <a:t>a </a:t>
            </a:r>
            <a:r>
              <a:rPr lang="en-US" sz="2300" dirty="0"/>
              <a:t>high-end office </a:t>
            </a:r>
            <a:r>
              <a:rPr lang="en-US" sz="2300" dirty="0" err="1"/>
              <a:t>centre</a:t>
            </a:r>
            <a:r>
              <a:rPr lang="en-US" sz="2300" dirty="0"/>
              <a:t>, a conference </a:t>
            </a:r>
            <a:r>
              <a:rPr lang="en-US" sz="2300" dirty="0" smtClean="0"/>
              <a:t>hall</a:t>
            </a:r>
          </a:p>
          <a:p>
            <a:pPr marL="285750" indent="-285750">
              <a:buFont typeface="Wingdings" charset="2"/>
              <a:buChar char="ü"/>
            </a:pPr>
            <a:r>
              <a:rPr lang="en-US" sz="2300" dirty="0" smtClean="0"/>
              <a:t>residential </a:t>
            </a:r>
            <a:r>
              <a:rPr lang="en-US" sz="2300" dirty="0"/>
              <a:t>area with business-class </a:t>
            </a:r>
            <a:r>
              <a:rPr lang="en-US" sz="2300" dirty="0" smtClean="0"/>
              <a:t>apartments </a:t>
            </a:r>
          </a:p>
          <a:p>
            <a:pPr marL="285750" indent="-285750">
              <a:buFont typeface="Wingdings" charset="2"/>
              <a:buChar char="ü"/>
            </a:pPr>
            <a:r>
              <a:rPr lang="en-US" sz="2300" dirty="0" smtClean="0"/>
              <a:t>a </a:t>
            </a:r>
            <a:r>
              <a:rPr lang="en-US" sz="2300" dirty="0"/>
              <a:t>luxury-class hotel with a health </a:t>
            </a:r>
            <a:r>
              <a:rPr lang="en-US" sz="2300" dirty="0" err="1" smtClean="0"/>
              <a:t>centre</a:t>
            </a:r>
            <a:endParaRPr lang="en-US" sz="2300" dirty="0" smtClean="0"/>
          </a:p>
          <a:p>
            <a:pPr marL="285750" indent="-285750">
              <a:buFont typeface="Wingdings" charset="2"/>
              <a:buChar char="ü"/>
            </a:pPr>
            <a:r>
              <a:rPr lang="en-US" sz="2300" dirty="0"/>
              <a:t>p</a:t>
            </a:r>
            <a:r>
              <a:rPr lang="en-US" sz="2300" dirty="0" smtClean="0"/>
              <a:t>ark, cafes</a:t>
            </a:r>
            <a:r>
              <a:rPr lang="en-US" sz="2300" dirty="0"/>
              <a:t>, restaurants, shops and entertainment </a:t>
            </a:r>
            <a:r>
              <a:rPr lang="en-US" sz="2300" dirty="0" smtClean="0"/>
              <a:t>facilities</a:t>
            </a:r>
            <a:endParaRPr lang="ru-RU" sz="2300" dirty="0"/>
          </a:p>
        </p:txBody>
      </p:sp>
      <p:pic>
        <p:nvPicPr>
          <p:cNvPr id="8" name="Рисунок 7"/>
          <p:cNvPicPr>
            <a:picLocks noChangeAspect="1"/>
          </p:cNvPicPr>
          <p:nvPr/>
        </p:nvPicPr>
        <p:blipFill>
          <a:blip r:embed="rId3"/>
          <a:stretch>
            <a:fillRect/>
          </a:stretch>
        </p:blipFill>
        <p:spPr>
          <a:xfrm>
            <a:off x="6041495" y="1403852"/>
            <a:ext cx="5779029" cy="3250704"/>
          </a:xfrm>
          <a:prstGeom prst="rect">
            <a:avLst/>
          </a:prstGeom>
        </p:spPr>
      </p:pic>
      <p:sp>
        <p:nvSpPr>
          <p:cNvPr id="12" name="Прямоугольник 11"/>
          <p:cNvSpPr/>
          <p:nvPr/>
        </p:nvSpPr>
        <p:spPr>
          <a:xfrm>
            <a:off x="262467" y="3200224"/>
            <a:ext cx="2269244" cy="461665"/>
          </a:xfrm>
          <a:prstGeom prst="rect">
            <a:avLst/>
          </a:prstGeom>
        </p:spPr>
        <p:txBody>
          <a:bodyPr wrap="square">
            <a:spAutoFit/>
          </a:bodyPr>
          <a:lstStyle/>
          <a:p>
            <a:r>
              <a:rPr lang="en-US" sz="2400" b="1" dirty="0" smtClean="0"/>
              <a:t>Project’s team:</a:t>
            </a:r>
            <a:endParaRPr lang="ru-RU" sz="2400" b="1" dirty="0"/>
          </a:p>
        </p:txBody>
      </p:sp>
      <p:sp>
        <p:nvSpPr>
          <p:cNvPr id="13" name="Прямоугольник 12"/>
          <p:cNvSpPr/>
          <p:nvPr/>
        </p:nvSpPr>
        <p:spPr>
          <a:xfrm>
            <a:off x="262465" y="1403852"/>
            <a:ext cx="1887055" cy="461665"/>
          </a:xfrm>
          <a:prstGeom prst="rect">
            <a:avLst/>
          </a:prstGeom>
        </p:spPr>
        <p:txBody>
          <a:bodyPr wrap="none">
            <a:spAutoFit/>
          </a:bodyPr>
          <a:lstStyle/>
          <a:p>
            <a:r>
              <a:rPr lang="cs-CZ" sz="2400" b="1" dirty="0">
                <a:solidFill>
                  <a:srgbClr val="31859C"/>
                </a:solidFill>
              </a:rPr>
              <a:t>32 000 </a:t>
            </a:r>
            <a:r>
              <a:rPr lang="cs-CZ" sz="2400" b="1" dirty="0" err="1">
                <a:solidFill>
                  <a:srgbClr val="31859C"/>
                </a:solidFill>
              </a:rPr>
              <a:t>sq.m</a:t>
            </a:r>
            <a:r>
              <a:rPr lang="cs-CZ" sz="2400" b="1" dirty="0" smtClean="0">
                <a:solidFill>
                  <a:srgbClr val="31859C"/>
                </a:solidFill>
              </a:rPr>
              <a:t>.:</a:t>
            </a:r>
            <a:endParaRPr lang="ru-RU" sz="2400" b="1" dirty="0">
              <a:solidFill>
                <a:srgbClr val="31859C"/>
              </a:solidFill>
            </a:endParaRPr>
          </a:p>
        </p:txBody>
      </p:sp>
      <p:pic>
        <p:nvPicPr>
          <p:cNvPr id="17" name="Рисунок 16"/>
          <p:cNvPicPr>
            <a:picLocks noChangeAspect="1"/>
          </p:cNvPicPr>
          <p:nvPr/>
        </p:nvPicPr>
        <p:blipFill>
          <a:blip r:embed="rId4"/>
          <a:stretch>
            <a:fillRect/>
          </a:stretch>
        </p:blipFill>
        <p:spPr>
          <a:xfrm>
            <a:off x="391843" y="5694284"/>
            <a:ext cx="1521684" cy="1018270"/>
          </a:xfrm>
          <a:prstGeom prst="rect">
            <a:avLst/>
          </a:prstGeom>
        </p:spPr>
      </p:pic>
      <p:pic>
        <p:nvPicPr>
          <p:cNvPr id="18" name="Рисунок 17"/>
          <p:cNvPicPr>
            <a:picLocks noChangeAspect="1"/>
          </p:cNvPicPr>
          <p:nvPr/>
        </p:nvPicPr>
        <p:blipFill rotWithShape="1">
          <a:blip r:embed="rId5"/>
          <a:srcRect l="4464" t="40625" r="4464" b="40625"/>
          <a:stretch/>
        </p:blipFill>
        <p:spPr>
          <a:xfrm>
            <a:off x="1913527" y="4767678"/>
            <a:ext cx="1934633" cy="398307"/>
          </a:xfrm>
          <a:prstGeom prst="rect">
            <a:avLst/>
          </a:prstGeom>
        </p:spPr>
      </p:pic>
      <p:pic>
        <p:nvPicPr>
          <p:cNvPr id="20" name="Рисунок 19"/>
          <p:cNvPicPr>
            <a:picLocks noChangeAspect="1"/>
          </p:cNvPicPr>
          <p:nvPr/>
        </p:nvPicPr>
        <p:blipFill rotWithShape="1">
          <a:blip r:embed="rId6"/>
          <a:srcRect l="13031" t="25892" r="6727" b="28597"/>
          <a:stretch/>
        </p:blipFill>
        <p:spPr>
          <a:xfrm>
            <a:off x="1874172" y="3816758"/>
            <a:ext cx="2078389" cy="554397"/>
          </a:xfrm>
          <a:prstGeom prst="rect">
            <a:avLst/>
          </a:prstGeom>
        </p:spPr>
      </p:pic>
      <p:pic>
        <p:nvPicPr>
          <p:cNvPr id="21" name="Рисунок 20"/>
          <p:cNvPicPr>
            <a:picLocks noChangeAspect="1"/>
          </p:cNvPicPr>
          <p:nvPr/>
        </p:nvPicPr>
        <p:blipFill rotWithShape="1">
          <a:blip r:embed="rId7"/>
          <a:srcRect l="1112" t="28506" b="28785"/>
          <a:stretch/>
        </p:blipFill>
        <p:spPr>
          <a:xfrm>
            <a:off x="2011216" y="5892617"/>
            <a:ext cx="1557689" cy="672751"/>
          </a:xfrm>
          <a:prstGeom prst="rect">
            <a:avLst/>
          </a:prstGeom>
        </p:spPr>
      </p:pic>
      <p:pic>
        <p:nvPicPr>
          <p:cNvPr id="22" name="Рисунок 21"/>
          <p:cNvPicPr>
            <a:picLocks noChangeAspect="1"/>
          </p:cNvPicPr>
          <p:nvPr/>
        </p:nvPicPr>
        <p:blipFill>
          <a:blip r:embed="rId8"/>
          <a:stretch>
            <a:fillRect/>
          </a:stretch>
        </p:blipFill>
        <p:spPr>
          <a:xfrm>
            <a:off x="4273909" y="3799168"/>
            <a:ext cx="1396341" cy="1396341"/>
          </a:xfrm>
          <a:prstGeom prst="rect">
            <a:avLst/>
          </a:prstGeom>
        </p:spPr>
      </p:pic>
      <p:pic>
        <p:nvPicPr>
          <p:cNvPr id="23" name="Рисунок 22"/>
          <p:cNvPicPr>
            <a:picLocks noChangeAspect="1"/>
          </p:cNvPicPr>
          <p:nvPr/>
        </p:nvPicPr>
        <p:blipFill>
          <a:blip r:embed="rId9"/>
          <a:stretch>
            <a:fillRect/>
          </a:stretch>
        </p:blipFill>
        <p:spPr>
          <a:xfrm>
            <a:off x="388223" y="3786469"/>
            <a:ext cx="1131920" cy="1658656"/>
          </a:xfrm>
          <a:prstGeom prst="rect">
            <a:avLst/>
          </a:prstGeom>
        </p:spPr>
      </p:pic>
      <p:sp>
        <p:nvSpPr>
          <p:cNvPr id="24" name="Прямоугольник 23"/>
          <p:cNvSpPr/>
          <p:nvPr/>
        </p:nvSpPr>
        <p:spPr>
          <a:xfrm>
            <a:off x="262465" y="1942952"/>
            <a:ext cx="4295343" cy="1200329"/>
          </a:xfrm>
          <a:prstGeom prst="rect">
            <a:avLst/>
          </a:prstGeom>
        </p:spPr>
        <p:txBody>
          <a:bodyPr wrap="none">
            <a:spAutoFit/>
          </a:bodyPr>
          <a:lstStyle/>
          <a:p>
            <a:pPr marL="342900" indent="-342900">
              <a:buFont typeface="Wingdings" charset="2"/>
              <a:buChar char="Ø"/>
            </a:pPr>
            <a:r>
              <a:rPr lang="it-IT" sz="2400" dirty="0" smtClean="0"/>
              <a:t>DYNAMO </a:t>
            </a:r>
            <a:r>
              <a:rPr lang="it-IT" sz="2400" dirty="0"/>
              <a:t>Central </a:t>
            </a:r>
            <a:r>
              <a:rPr lang="it-IT" sz="2400" dirty="0" err="1" smtClean="0"/>
              <a:t>Stadium</a:t>
            </a:r>
            <a:endParaRPr lang="it-IT" sz="2400" dirty="0" smtClean="0"/>
          </a:p>
          <a:p>
            <a:pPr marL="342900" indent="-342900">
              <a:buFont typeface="Wingdings" charset="2"/>
              <a:buChar char="Ø"/>
            </a:pPr>
            <a:r>
              <a:rPr lang="en-US" sz="2400" dirty="0" smtClean="0"/>
              <a:t>DYNAMO </a:t>
            </a:r>
            <a:r>
              <a:rPr lang="en-US" sz="2400" dirty="0"/>
              <a:t>Sports Academy</a:t>
            </a:r>
            <a:endParaRPr lang="ru-RU" sz="2400" dirty="0"/>
          </a:p>
          <a:p>
            <a:pPr marL="342900" indent="-342900">
              <a:buFont typeface="Wingdings" charset="2"/>
              <a:buChar char="Ø"/>
            </a:pPr>
            <a:r>
              <a:rPr lang="en-US" sz="2400" dirty="0"/>
              <a:t>Residential area “Arena Park</a:t>
            </a:r>
            <a:r>
              <a:rPr lang="en-US" sz="2400" dirty="0" smtClean="0"/>
              <a:t>”</a:t>
            </a:r>
            <a:endParaRPr lang="ru-RU" sz="2400" dirty="0"/>
          </a:p>
        </p:txBody>
      </p:sp>
      <p:pic>
        <p:nvPicPr>
          <p:cNvPr id="26" name="Рисунок 25"/>
          <p:cNvPicPr>
            <a:picLocks noChangeAspect="1"/>
          </p:cNvPicPr>
          <p:nvPr/>
        </p:nvPicPr>
        <p:blipFill rotWithShape="1">
          <a:blip r:embed="rId10"/>
          <a:srcRect l="7647" t="12834" r="6420" b="13897"/>
          <a:stretch/>
        </p:blipFill>
        <p:spPr>
          <a:xfrm>
            <a:off x="3666595" y="5841467"/>
            <a:ext cx="2374900" cy="723901"/>
          </a:xfrm>
          <a:prstGeom prst="rect">
            <a:avLst/>
          </a:prstGeom>
        </p:spPr>
      </p:pic>
    </p:spTree>
    <p:extLst>
      <p:ext uri="{BB962C8B-B14F-4D97-AF65-F5344CB8AC3E}">
        <p14:creationId xmlns:p14="http://schemas.microsoft.com/office/powerpoint/2010/main" val="39934049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5" name="Picture 2" descr="http://stroi.mos.ru/uploads/user_files/images/Sport/Spartak10022014/Fotolenta/1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759" b="7759"/>
          <a:stretch/>
        </p:blipFill>
        <p:spPr bwMode="auto">
          <a:xfrm>
            <a:off x="6096525" y="878441"/>
            <a:ext cx="5555544" cy="312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Прямоугольник 57"/>
          <p:cNvSpPr/>
          <p:nvPr/>
        </p:nvSpPr>
        <p:spPr>
          <a:xfrm>
            <a:off x="6096524" y="878441"/>
            <a:ext cx="3999975" cy="3121619"/>
          </a:xfrm>
          <a:prstGeom prst="rect">
            <a:avLst/>
          </a:prstGeom>
          <a:gradFill>
            <a:gsLst>
              <a:gs pos="0">
                <a:srgbClr val="31859C"/>
              </a:gs>
              <a:gs pos="100000">
                <a:srgbClr val="31859C">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54" name="Picture 2" descr="http://stroi.mos.ru/uploads/user_files/static_images/Promzoni/Zil/ParkLegend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95" r="2995"/>
          <a:stretch/>
        </p:blipFill>
        <p:spPr bwMode="auto">
          <a:xfrm>
            <a:off x="372000" y="878441"/>
            <a:ext cx="5549545" cy="312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Прямоугольник 12"/>
          <p:cNvSpPr/>
          <p:nvPr/>
        </p:nvSpPr>
        <p:spPr>
          <a:xfrm>
            <a:off x="371474" y="878441"/>
            <a:ext cx="4142160" cy="3219750"/>
          </a:xfrm>
          <a:prstGeom prst="rect">
            <a:avLst/>
          </a:prstGeom>
          <a:gradFill>
            <a:gsLst>
              <a:gs pos="0">
                <a:srgbClr val="31859C"/>
              </a:gs>
              <a:gs pos="100000">
                <a:srgbClr val="31859C">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Заголовок 9"/>
          <p:cNvSpPr>
            <a:spLocks noGrp="1"/>
          </p:cNvSpPr>
          <p:nvPr>
            <p:ph type="title"/>
          </p:nvPr>
        </p:nvSpPr>
        <p:spPr/>
        <p:txBody>
          <a:bodyPr>
            <a:normAutofit/>
          </a:bodyPr>
          <a:lstStyle/>
          <a:p>
            <a:r>
              <a:rPr lang="en-US" dirty="0" smtClean="0"/>
              <a:t>RENOVATION</a:t>
            </a:r>
            <a:r>
              <a:rPr lang="ru-RU" dirty="0" smtClean="0"/>
              <a:t> </a:t>
            </a:r>
            <a:r>
              <a:rPr lang="en-US" dirty="0" smtClean="0"/>
              <a:t>OF </a:t>
            </a:r>
            <a:r>
              <a:rPr lang="en-US" dirty="0"/>
              <a:t>INDUSTRIAL </a:t>
            </a:r>
            <a:r>
              <a:rPr lang="en-US" dirty="0" smtClean="0"/>
              <a:t>ZONES</a:t>
            </a:r>
            <a:endParaRPr lang="en-US" dirty="0"/>
          </a:p>
        </p:txBody>
      </p:sp>
      <p:sp>
        <p:nvSpPr>
          <p:cNvPr id="11" name="Объект 10"/>
          <p:cNvSpPr>
            <a:spLocks noGrp="1"/>
          </p:cNvSpPr>
          <p:nvPr>
            <p:ph sz="half" idx="1"/>
          </p:nvPr>
        </p:nvSpPr>
        <p:spPr>
          <a:xfrm>
            <a:off x="262467" y="4447155"/>
            <a:ext cx="6189904" cy="1698382"/>
          </a:xfrm>
        </p:spPr>
        <p:txBody>
          <a:bodyPr>
            <a:noAutofit/>
          </a:bodyPr>
          <a:lstStyle/>
          <a:p>
            <a:pPr>
              <a:lnSpc>
                <a:spcPct val="150000"/>
              </a:lnSpc>
            </a:pPr>
            <a:r>
              <a:rPr lang="ru-RU" altLang="ru-RU" sz="2600" b="1" dirty="0">
                <a:solidFill>
                  <a:srgbClr val="31859C"/>
                </a:solidFill>
                <a:cs typeface="Arial" panose="020B0604020202020204" pitchFamily="34" charset="0"/>
              </a:rPr>
              <a:t>18 880 </a:t>
            </a:r>
            <a:r>
              <a:rPr lang="en-US" altLang="ru-RU" sz="2600" b="1" dirty="0" smtClean="0">
                <a:solidFill>
                  <a:srgbClr val="31859C"/>
                </a:solidFill>
                <a:cs typeface="Arial" panose="020B0604020202020204" pitchFamily="34" charset="0"/>
              </a:rPr>
              <a:t>ha</a:t>
            </a:r>
            <a:r>
              <a:rPr lang="ru-RU" altLang="ru-RU" sz="2600" b="1" dirty="0" smtClean="0">
                <a:solidFill>
                  <a:srgbClr val="31859C"/>
                </a:solidFill>
                <a:cs typeface="Arial" panose="020B0604020202020204" pitchFamily="34" charset="0"/>
              </a:rPr>
              <a:t> </a:t>
            </a:r>
            <a:r>
              <a:rPr lang="en-US" altLang="ru-RU" sz="2600" dirty="0">
                <a:cs typeface="Arial" panose="020B0604020202020204" pitchFamily="34" charset="0"/>
              </a:rPr>
              <a:t>total area of industrial </a:t>
            </a:r>
            <a:r>
              <a:rPr lang="en-US" altLang="ru-RU" sz="2600" dirty="0" smtClean="0">
                <a:cs typeface="Arial" panose="020B0604020202020204" pitchFamily="34" charset="0"/>
              </a:rPr>
              <a:t>zones</a:t>
            </a:r>
            <a:r>
              <a:rPr lang="en-US" altLang="ru-RU" sz="2600" b="1" dirty="0">
                <a:cs typeface="Arial" panose="020B0604020202020204" pitchFamily="34" charset="0"/>
              </a:rPr>
              <a:t> </a:t>
            </a:r>
            <a:endParaRPr lang="en-US" altLang="ru-RU" sz="2600" dirty="0">
              <a:cs typeface="Arial" panose="020B0604020202020204" pitchFamily="34" charset="0"/>
            </a:endParaRPr>
          </a:p>
          <a:p>
            <a:pPr>
              <a:lnSpc>
                <a:spcPct val="150000"/>
              </a:lnSpc>
            </a:pPr>
            <a:r>
              <a:rPr lang="ru-RU" altLang="ru-RU" sz="2600" b="1" dirty="0" smtClean="0">
                <a:solidFill>
                  <a:srgbClr val="31859C"/>
                </a:solidFill>
                <a:cs typeface="Arial" panose="020B0604020202020204" pitchFamily="34" charset="0"/>
              </a:rPr>
              <a:t>4700 </a:t>
            </a:r>
            <a:r>
              <a:rPr lang="en-US" altLang="ru-RU" sz="2600" b="1" dirty="0" smtClean="0">
                <a:solidFill>
                  <a:srgbClr val="31859C"/>
                </a:solidFill>
                <a:cs typeface="Arial" panose="020B0604020202020204" pitchFamily="34" charset="0"/>
              </a:rPr>
              <a:t>ha</a:t>
            </a:r>
            <a:r>
              <a:rPr lang="ru-RU" altLang="ru-RU" sz="2600" b="1" dirty="0" smtClean="0">
                <a:solidFill>
                  <a:srgbClr val="31859C"/>
                </a:solidFill>
                <a:cs typeface="Arial" panose="020B0604020202020204" pitchFamily="34" charset="0"/>
              </a:rPr>
              <a:t> </a:t>
            </a:r>
            <a:r>
              <a:rPr lang="en-US" altLang="ru-RU" sz="2600" dirty="0">
                <a:cs typeface="Arial" panose="020B0604020202020204" pitchFamily="34" charset="0"/>
              </a:rPr>
              <a:t>are being </a:t>
            </a:r>
            <a:r>
              <a:rPr lang="en-US" altLang="ru-RU" sz="2600" dirty="0" smtClean="0">
                <a:cs typeface="Arial" panose="020B0604020202020204" pitchFamily="34" charset="0"/>
              </a:rPr>
              <a:t>reorganized</a:t>
            </a:r>
            <a:endParaRPr lang="ru-RU" altLang="ru-RU" sz="2600" dirty="0">
              <a:cs typeface="Arial" panose="020B0604020202020204" pitchFamily="34" charset="0"/>
            </a:endParaRPr>
          </a:p>
          <a:p>
            <a:pPr>
              <a:lnSpc>
                <a:spcPct val="150000"/>
              </a:lnSpc>
            </a:pPr>
            <a:r>
              <a:rPr lang="ru-RU" altLang="ru-RU" sz="2600" b="1" dirty="0" smtClean="0">
                <a:solidFill>
                  <a:srgbClr val="31859C"/>
                </a:solidFill>
                <a:cs typeface="Arial" panose="020B0604020202020204" pitchFamily="34" charset="0"/>
              </a:rPr>
              <a:t>7800 </a:t>
            </a:r>
            <a:r>
              <a:rPr lang="en-US" altLang="ru-RU" sz="2600" b="1" dirty="0" smtClean="0">
                <a:solidFill>
                  <a:srgbClr val="31859C"/>
                </a:solidFill>
                <a:cs typeface="Arial" panose="020B0604020202020204" pitchFamily="34" charset="0"/>
              </a:rPr>
              <a:t>ha</a:t>
            </a:r>
            <a:r>
              <a:rPr lang="ru-RU" altLang="ru-RU" sz="2600" b="1" dirty="0" smtClean="0">
                <a:solidFill>
                  <a:srgbClr val="31859C"/>
                </a:solidFill>
                <a:cs typeface="Arial" panose="020B0604020202020204" pitchFamily="34" charset="0"/>
              </a:rPr>
              <a:t> </a:t>
            </a:r>
            <a:r>
              <a:rPr lang="en-US" altLang="ru-RU" sz="2600" dirty="0">
                <a:cs typeface="Arial" panose="020B0604020202020204" pitchFamily="34" charset="0"/>
              </a:rPr>
              <a:t>are </a:t>
            </a:r>
            <a:r>
              <a:rPr lang="en-US" altLang="ru-RU" sz="2600" dirty="0" smtClean="0">
                <a:cs typeface="Arial" panose="020B0604020202020204" pitchFamily="34" charset="0"/>
              </a:rPr>
              <a:t>being</a:t>
            </a:r>
            <a:r>
              <a:rPr lang="ru-RU" altLang="ru-RU" sz="2600" dirty="0" smtClean="0">
                <a:cs typeface="Arial" panose="020B0604020202020204" pitchFamily="34" charset="0"/>
              </a:rPr>
              <a:t> </a:t>
            </a:r>
            <a:r>
              <a:rPr lang="en-US" altLang="ru-RU" sz="2600" dirty="0" smtClean="0">
                <a:cs typeface="Arial" panose="020B0604020202020204" pitchFamily="34" charset="0"/>
              </a:rPr>
              <a:t>partially</a:t>
            </a:r>
            <a:r>
              <a:rPr lang="ru-RU" altLang="ru-RU" sz="2600" dirty="0" smtClean="0">
                <a:cs typeface="Arial" panose="020B0604020202020204" pitchFamily="34" charset="0"/>
              </a:rPr>
              <a:t> </a:t>
            </a:r>
            <a:r>
              <a:rPr lang="en-US" altLang="ru-RU" sz="2600" dirty="0" smtClean="0">
                <a:cs typeface="Arial" panose="020B0604020202020204" pitchFamily="34" charset="0"/>
              </a:rPr>
              <a:t>reorganized</a:t>
            </a:r>
            <a:endParaRPr lang="ru-RU" altLang="ru-RU" sz="2600" dirty="0">
              <a:cs typeface="Arial" panose="020B0604020202020204" pitchFamily="34" charset="0"/>
            </a:endParaRPr>
          </a:p>
          <a:p>
            <a:pPr>
              <a:lnSpc>
                <a:spcPct val="150000"/>
              </a:lnSpc>
            </a:pPr>
            <a:endParaRPr lang="ru-RU" altLang="ru-RU" sz="2600" b="1" dirty="0">
              <a:solidFill>
                <a:schemeClr val="accent5">
                  <a:lumMod val="75000"/>
                </a:schemeClr>
              </a:solidFill>
              <a:cs typeface="Arial" panose="020B0604020202020204" pitchFamily="34" charset="0"/>
            </a:endParaRPr>
          </a:p>
        </p:txBody>
      </p:sp>
      <p:sp>
        <p:nvSpPr>
          <p:cNvPr id="12" name="Объект 11"/>
          <p:cNvSpPr>
            <a:spLocks noGrp="1"/>
          </p:cNvSpPr>
          <p:nvPr>
            <p:ph sz="half" idx="2"/>
          </p:nvPr>
        </p:nvSpPr>
        <p:spPr>
          <a:xfrm>
            <a:off x="6264608" y="4218434"/>
            <a:ext cx="5804429" cy="2155825"/>
          </a:xfrm>
        </p:spPr>
        <p:txBody>
          <a:bodyPr>
            <a:noAutofit/>
          </a:bodyPr>
          <a:lstStyle/>
          <a:p>
            <a:r>
              <a:rPr lang="en-US" sz="2200" b="1" dirty="0" smtClean="0">
                <a:cs typeface="Arial" panose="020B0604020202020204" pitchFamily="34" charset="0"/>
              </a:rPr>
              <a:t>Since 2013 within the framework of the renovation of industrial areas</a:t>
            </a:r>
            <a:r>
              <a:rPr lang="ru-RU" sz="2200" b="1" dirty="0" smtClean="0">
                <a:cs typeface="Arial" panose="020B0604020202020204" pitchFamily="34" charset="0"/>
              </a:rPr>
              <a:t>:</a:t>
            </a:r>
          </a:p>
          <a:p>
            <a:pPr marL="180975" indent="-180975">
              <a:buClr>
                <a:srgbClr val="31859C"/>
              </a:buClr>
              <a:buFont typeface="Arial" panose="020B0604020202020204" pitchFamily="34" charset="0"/>
              <a:buChar char="•"/>
            </a:pPr>
            <a:r>
              <a:rPr lang="en-US" sz="2200" dirty="0" smtClean="0">
                <a:cs typeface="Arial" panose="020B0604020202020204" pitchFamily="34" charset="0"/>
              </a:rPr>
              <a:t>Over </a:t>
            </a:r>
            <a:r>
              <a:rPr lang="ru-RU" sz="2200" b="1" dirty="0" smtClean="0">
                <a:solidFill>
                  <a:srgbClr val="31859C"/>
                </a:solidFill>
                <a:cs typeface="Arial" panose="020B0604020202020204" pitchFamily="34" charset="0"/>
              </a:rPr>
              <a:t>4</a:t>
            </a:r>
            <a:r>
              <a:rPr lang="en-US" sz="2200" b="1" dirty="0" smtClean="0">
                <a:solidFill>
                  <a:srgbClr val="31859C"/>
                </a:solidFill>
                <a:cs typeface="Arial" panose="020B0604020202020204" pitchFamily="34" charset="0"/>
              </a:rPr>
              <a:t> </a:t>
            </a:r>
            <a:r>
              <a:rPr lang="en-US" sz="2200" b="1" dirty="0" err="1" smtClean="0">
                <a:solidFill>
                  <a:srgbClr val="31859C"/>
                </a:solidFill>
                <a:cs typeface="Arial" panose="020B0604020202020204" pitchFamily="34" charset="0"/>
              </a:rPr>
              <a:t>mln</a:t>
            </a:r>
            <a:r>
              <a:rPr lang="ru-RU" sz="2200" b="1" dirty="0" smtClean="0">
                <a:solidFill>
                  <a:srgbClr val="31859C"/>
                </a:solidFill>
                <a:cs typeface="Arial" panose="020B0604020202020204" pitchFamily="34" charset="0"/>
              </a:rPr>
              <a:t> </a:t>
            </a:r>
            <a:r>
              <a:rPr lang="en-US" sz="2200" b="1" dirty="0" smtClean="0">
                <a:solidFill>
                  <a:srgbClr val="31859C"/>
                </a:solidFill>
                <a:cs typeface="Arial" panose="020B0604020202020204" pitchFamily="34" charset="0"/>
              </a:rPr>
              <a:t>m</a:t>
            </a:r>
            <a:r>
              <a:rPr lang="ru-RU" sz="2200" b="1" baseline="30000" dirty="0" smtClean="0">
                <a:solidFill>
                  <a:srgbClr val="31859C"/>
                </a:solidFill>
                <a:cs typeface="Arial" panose="020B0604020202020204" pitchFamily="34" charset="0"/>
              </a:rPr>
              <a:t>2 </a:t>
            </a:r>
            <a:r>
              <a:rPr lang="en-US" sz="2200" dirty="0" smtClean="0">
                <a:cs typeface="Arial" panose="020B0604020202020204" pitchFamily="34" charset="0"/>
              </a:rPr>
              <a:t>of real estate has been built</a:t>
            </a:r>
          </a:p>
          <a:p>
            <a:pPr marL="180975" indent="-180975">
              <a:buClr>
                <a:srgbClr val="31859C"/>
              </a:buClr>
              <a:buFont typeface="Arial" panose="020B0604020202020204" pitchFamily="34" charset="0"/>
              <a:buChar char="•"/>
            </a:pPr>
            <a:r>
              <a:rPr lang="en-US" sz="2200" dirty="0" smtClean="0">
                <a:cs typeface="Arial" panose="020B0604020202020204" pitchFamily="34" charset="0"/>
              </a:rPr>
              <a:t>City-planning solutions for </a:t>
            </a:r>
            <a:r>
              <a:rPr lang="ru-RU" sz="2200" b="1" dirty="0" smtClean="0">
                <a:solidFill>
                  <a:srgbClr val="31859C"/>
                </a:solidFill>
                <a:cs typeface="Arial" panose="020B0604020202020204" pitchFamily="34" charset="0"/>
              </a:rPr>
              <a:t>40 </a:t>
            </a:r>
            <a:r>
              <a:rPr lang="en-US" sz="2200" b="1" dirty="0" err="1" smtClean="0">
                <a:solidFill>
                  <a:srgbClr val="31859C"/>
                </a:solidFill>
                <a:cs typeface="Arial" panose="020B0604020202020204" pitchFamily="34" charset="0"/>
              </a:rPr>
              <a:t>mln</a:t>
            </a:r>
            <a:r>
              <a:rPr lang="ru-RU" sz="2200" b="1" dirty="0" smtClean="0">
                <a:solidFill>
                  <a:srgbClr val="31859C"/>
                </a:solidFill>
                <a:cs typeface="Arial" panose="020B0604020202020204" pitchFamily="34" charset="0"/>
              </a:rPr>
              <a:t> </a:t>
            </a:r>
            <a:r>
              <a:rPr lang="en-US" sz="2200" b="1" dirty="0" smtClean="0">
                <a:solidFill>
                  <a:srgbClr val="31859C"/>
                </a:solidFill>
                <a:cs typeface="Arial" panose="020B0604020202020204" pitchFamily="34" charset="0"/>
              </a:rPr>
              <a:t>m</a:t>
            </a:r>
            <a:r>
              <a:rPr lang="ru-RU" sz="2200" b="1" baseline="30000" dirty="0" smtClean="0">
                <a:solidFill>
                  <a:srgbClr val="31859C"/>
                </a:solidFill>
                <a:cs typeface="Arial" panose="020B0604020202020204" pitchFamily="34" charset="0"/>
              </a:rPr>
              <a:t>2</a:t>
            </a:r>
            <a:r>
              <a:rPr lang="en-US" sz="2200" dirty="0" smtClean="0">
                <a:solidFill>
                  <a:srgbClr val="31859C"/>
                </a:solidFill>
                <a:cs typeface="Arial" panose="020B0604020202020204" pitchFamily="34" charset="0"/>
              </a:rPr>
              <a:t> </a:t>
            </a:r>
            <a:r>
              <a:rPr lang="en-US" sz="2200" dirty="0" smtClean="0">
                <a:cs typeface="Arial" panose="020B0604020202020204" pitchFamily="34" charset="0"/>
              </a:rPr>
              <a:t>of real estate</a:t>
            </a:r>
            <a:endParaRPr lang="ru-RU" sz="2200" dirty="0" smtClean="0">
              <a:cs typeface="Arial" panose="020B0604020202020204" pitchFamily="34" charset="0"/>
            </a:endParaRPr>
          </a:p>
          <a:p>
            <a:pPr marL="180975" indent="-180975">
              <a:buClr>
                <a:srgbClr val="31859C"/>
              </a:buClr>
              <a:buFont typeface="Arial" panose="020B0604020202020204" pitchFamily="34" charset="0"/>
              <a:buChar char="•"/>
            </a:pPr>
            <a:r>
              <a:rPr lang="en-US" sz="2200" dirty="0" smtClean="0">
                <a:cs typeface="Arial" panose="020B0604020202020204" pitchFamily="34" charset="0"/>
              </a:rPr>
              <a:t>Over</a:t>
            </a:r>
            <a:r>
              <a:rPr lang="ru-RU" sz="2200" dirty="0" smtClean="0">
                <a:cs typeface="Arial" panose="020B0604020202020204" pitchFamily="34" charset="0"/>
              </a:rPr>
              <a:t> </a:t>
            </a:r>
            <a:r>
              <a:rPr lang="ru-RU" sz="2200" b="1" dirty="0" smtClean="0">
                <a:solidFill>
                  <a:srgbClr val="31859C"/>
                </a:solidFill>
                <a:cs typeface="Arial" panose="020B0604020202020204" pitchFamily="34" charset="0"/>
              </a:rPr>
              <a:t>50%</a:t>
            </a:r>
            <a:r>
              <a:rPr lang="en-US" sz="2200" dirty="0" smtClean="0">
                <a:solidFill>
                  <a:srgbClr val="31859C"/>
                </a:solidFill>
                <a:cs typeface="Arial" panose="020B0604020202020204" pitchFamily="34" charset="0"/>
              </a:rPr>
              <a:t> </a:t>
            </a:r>
            <a:r>
              <a:rPr lang="en-US" sz="2200" dirty="0" smtClean="0">
                <a:cs typeface="Arial" panose="020B0604020202020204" pitchFamily="34" charset="0"/>
              </a:rPr>
              <a:t>of introduced real estate is residential</a:t>
            </a:r>
            <a:endParaRPr lang="ru-RU" sz="2200" dirty="0" smtClean="0">
              <a:cs typeface="Arial" panose="020B0604020202020204" pitchFamily="34" charset="0"/>
            </a:endParaRPr>
          </a:p>
          <a:p>
            <a:endParaRPr lang="ru-RU" sz="2200" dirty="0"/>
          </a:p>
        </p:txBody>
      </p:sp>
      <p:sp>
        <p:nvSpPr>
          <p:cNvPr id="52" name="Номер слайда 5"/>
          <p:cNvSpPr>
            <a:spLocks noGrp="1"/>
          </p:cNvSpPr>
          <p:nvPr>
            <p:ph type="sldNum" sz="quarter" idx="12"/>
          </p:nvPr>
        </p:nvSpPr>
        <p:spPr/>
        <p:txBody>
          <a:bodyPr/>
          <a:lstStyle>
            <a:lvl1pPr>
              <a:defRPr sz="1026">
                <a:solidFill>
                  <a:schemeClr val="bg1"/>
                </a:solidFill>
                <a:latin typeface="Myriad Pro" panose="020B0503030403020204" pitchFamily="34" charset="0"/>
              </a:defRPr>
            </a:lvl1pPr>
          </a:lstStyle>
          <a:p>
            <a:fld id="{FDB14A3A-0BE7-4B6A-B5EE-18C41F1249F4}" type="slidenum">
              <a:rPr lang="ru-RU" smtClean="0"/>
              <a:pPr/>
              <a:t>22</a:t>
            </a:fld>
            <a:endParaRPr lang="ru-RU" dirty="0"/>
          </a:p>
        </p:txBody>
      </p:sp>
      <p:sp>
        <p:nvSpPr>
          <p:cNvPr id="10274" name="Прямоугольник 37"/>
          <p:cNvSpPr>
            <a:spLocks noChangeArrowheads="1"/>
          </p:cNvSpPr>
          <p:nvPr/>
        </p:nvSpPr>
        <p:spPr bwMode="auto">
          <a:xfrm>
            <a:off x="495055" y="1109829"/>
            <a:ext cx="3106199" cy="110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8624" tIns="29312" rIns="58624" bIns="29312">
            <a:spAutoFit/>
          </a:bodyPr>
          <a:lstStyle>
            <a:lvl1pPr>
              <a:defRPr sz="2900">
                <a:solidFill>
                  <a:schemeClr val="tx1"/>
                </a:solidFill>
                <a:latin typeface="Calibri" panose="020F0502020204030204" pitchFamily="34" charset="0"/>
              </a:defRPr>
            </a:lvl1pPr>
            <a:lvl2pPr marL="742950" indent="-285750">
              <a:defRPr sz="2900">
                <a:solidFill>
                  <a:schemeClr val="tx1"/>
                </a:solidFill>
                <a:latin typeface="Calibri" panose="020F0502020204030204" pitchFamily="34" charset="0"/>
              </a:defRPr>
            </a:lvl2pPr>
            <a:lvl3pPr marL="1143000" indent="-228600">
              <a:defRPr sz="2900">
                <a:solidFill>
                  <a:schemeClr val="tx1"/>
                </a:solidFill>
                <a:latin typeface="Calibri" panose="020F0502020204030204" pitchFamily="34" charset="0"/>
              </a:defRPr>
            </a:lvl3pPr>
            <a:lvl4pPr marL="1600200" indent="-228600">
              <a:defRPr sz="2900">
                <a:solidFill>
                  <a:schemeClr val="tx1"/>
                </a:solidFill>
                <a:latin typeface="Calibri" panose="020F0502020204030204" pitchFamily="34" charset="0"/>
              </a:defRPr>
            </a:lvl4pPr>
            <a:lvl5pPr marL="2057400" indent="-228600">
              <a:defRPr sz="2900">
                <a:solidFill>
                  <a:schemeClr val="tx1"/>
                </a:solidFill>
                <a:latin typeface="Calibri" panose="020F0502020204030204" pitchFamily="34" charset="0"/>
              </a:defRPr>
            </a:lvl5pPr>
            <a:lvl6pPr marL="2514600" indent="-228600" defTabSz="1474788" fontAlgn="base">
              <a:spcBef>
                <a:spcPct val="0"/>
              </a:spcBef>
              <a:spcAft>
                <a:spcPct val="0"/>
              </a:spcAft>
              <a:defRPr sz="2900">
                <a:solidFill>
                  <a:schemeClr val="tx1"/>
                </a:solidFill>
                <a:latin typeface="Calibri" panose="020F0502020204030204" pitchFamily="34" charset="0"/>
              </a:defRPr>
            </a:lvl6pPr>
            <a:lvl7pPr marL="2971800" indent="-228600" defTabSz="1474788" fontAlgn="base">
              <a:spcBef>
                <a:spcPct val="0"/>
              </a:spcBef>
              <a:spcAft>
                <a:spcPct val="0"/>
              </a:spcAft>
              <a:defRPr sz="2900">
                <a:solidFill>
                  <a:schemeClr val="tx1"/>
                </a:solidFill>
                <a:latin typeface="Calibri" panose="020F0502020204030204" pitchFamily="34" charset="0"/>
              </a:defRPr>
            </a:lvl7pPr>
            <a:lvl8pPr marL="3429000" indent="-228600" defTabSz="1474788" fontAlgn="base">
              <a:spcBef>
                <a:spcPct val="0"/>
              </a:spcBef>
              <a:spcAft>
                <a:spcPct val="0"/>
              </a:spcAft>
              <a:defRPr sz="2900">
                <a:solidFill>
                  <a:schemeClr val="tx1"/>
                </a:solidFill>
                <a:latin typeface="Calibri" panose="020F0502020204030204" pitchFamily="34" charset="0"/>
              </a:defRPr>
            </a:lvl8pPr>
            <a:lvl9pPr marL="3886200" indent="-228600" defTabSz="1474788" fontAlgn="base">
              <a:spcBef>
                <a:spcPct val="0"/>
              </a:spcBef>
              <a:spcAft>
                <a:spcPct val="0"/>
              </a:spcAft>
              <a:defRPr sz="2900">
                <a:solidFill>
                  <a:schemeClr val="tx1"/>
                </a:solidFill>
                <a:latin typeface="Calibri" panose="020F0502020204030204" pitchFamily="34" charset="0"/>
              </a:defRPr>
            </a:lvl9pPr>
          </a:lstStyle>
          <a:p>
            <a:pPr eaLnBrk="1" hangingPunct="1"/>
            <a:r>
              <a:rPr lang="en-US" altLang="ru-RU" sz="2000" b="1" dirty="0" smtClean="0">
                <a:solidFill>
                  <a:schemeClr val="bg1"/>
                </a:solidFill>
                <a:latin typeface="+mn-lt"/>
                <a:cs typeface="Arial" panose="020B0604020202020204" pitchFamily="34" charset="0"/>
              </a:rPr>
              <a:t>The ZIL industrial zone</a:t>
            </a:r>
            <a:endParaRPr lang="ru-RU" altLang="ru-RU" sz="2000" b="1" dirty="0" smtClean="0">
              <a:solidFill>
                <a:schemeClr val="bg1"/>
              </a:solidFill>
              <a:latin typeface="+mn-lt"/>
              <a:cs typeface="Arial" panose="020B0604020202020204" pitchFamily="34" charset="0"/>
            </a:endParaRPr>
          </a:p>
          <a:p>
            <a:r>
              <a:rPr lang="en-US" altLang="ru-RU" sz="1600" dirty="0">
                <a:solidFill>
                  <a:schemeClr val="bg1"/>
                </a:solidFill>
                <a:cs typeface="Arial" panose="020B0604020202020204" pitchFamily="34" charset="0"/>
              </a:rPr>
              <a:t>Total area</a:t>
            </a:r>
            <a:r>
              <a:rPr lang="ru-RU" altLang="ru-RU" sz="1600" dirty="0">
                <a:solidFill>
                  <a:schemeClr val="bg1"/>
                </a:solidFill>
                <a:cs typeface="Arial" panose="020B0604020202020204" pitchFamily="34" charset="0"/>
              </a:rPr>
              <a:t> – </a:t>
            </a:r>
            <a:r>
              <a:rPr lang="ru-RU" altLang="ru-RU" sz="1600" b="1" dirty="0">
                <a:solidFill>
                  <a:schemeClr val="bg1"/>
                </a:solidFill>
                <a:cs typeface="Arial" panose="020B0604020202020204" pitchFamily="34" charset="0"/>
              </a:rPr>
              <a:t>377,6 </a:t>
            </a:r>
            <a:r>
              <a:rPr lang="en-US" altLang="ru-RU" sz="1600" b="1" dirty="0" smtClean="0">
                <a:solidFill>
                  <a:schemeClr val="bg1"/>
                </a:solidFill>
                <a:cs typeface="Arial" panose="020B0604020202020204" pitchFamily="34" charset="0"/>
              </a:rPr>
              <a:t>ha</a:t>
            </a:r>
          </a:p>
          <a:p>
            <a:r>
              <a:rPr lang="en-US" altLang="ru-RU" sz="1600" b="1" dirty="0" smtClean="0">
                <a:solidFill>
                  <a:schemeClr val="bg1"/>
                </a:solidFill>
                <a:cs typeface="Arial" panose="020B0604020202020204" pitchFamily="34" charset="0"/>
              </a:rPr>
              <a:t>5,2 </a:t>
            </a:r>
            <a:r>
              <a:rPr lang="en-US" altLang="ru-RU" sz="1600" b="1" dirty="0" err="1" smtClean="0">
                <a:solidFill>
                  <a:schemeClr val="bg1"/>
                </a:solidFill>
                <a:cs typeface="Arial" panose="020B0604020202020204" pitchFamily="34" charset="0"/>
              </a:rPr>
              <a:t>mln</a:t>
            </a:r>
            <a:r>
              <a:rPr lang="en-US" altLang="ru-RU" sz="1600" b="1" dirty="0" smtClean="0">
                <a:solidFill>
                  <a:schemeClr val="bg1"/>
                </a:solidFill>
                <a:cs typeface="Arial" panose="020B0604020202020204" pitchFamily="34" charset="0"/>
              </a:rPr>
              <a:t> </a:t>
            </a:r>
            <a:r>
              <a:rPr lang="sk-SK" altLang="ru-RU" sz="1600" b="1" dirty="0" err="1" smtClean="0">
                <a:solidFill>
                  <a:schemeClr val="bg1"/>
                </a:solidFill>
                <a:cs typeface="Arial" panose="020B0604020202020204" pitchFamily="34" charset="0"/>
              </a:rPr>
              <a:t>sq</a:t>
            </a:r>
            <a:r>
              <a:rPr lang="sk-SK" altLang="ru-RU" sz="1600" b="1" dirty="0" smtClean="0">
                <a:solidFill>
                  <a:schemeClr val="bg1"/>
                </a:solidFill>
                <a:cs typeface="Arial" panose="020B0604020202020204" pitchFamily="34" charset="0"/>
              </a:rPr>
              <a:t> m </a:t>
            </a:r>
            <a:r>
              <a:rPr lang="mr-IN" altLang="ru-RU" sz="1600" dirty="0" smtClean="0">
                <a:solidFill>
                  <a:schemeClr val="bg1"/>
                </a:solidFill>
                <a:cs typeface="Arial" panose="020B0604020202020204" pitchFamily="34" charset="0"/>
              </a:rPr>
              <a:t>–</a:t>
            </a:r>
            <a:r>
              <a:rPr lang="sk-SK" altLang="ru-RU" sz="1600" dirty="0" smtClean="0">
                <a:solidFill>
                  <a:schemeClr val="bg1"/>
                </a:solidFill>
                <a:cs typeface="Arial" panose="020B0604020202020204" pitchFamily="34" charset="0"/>
              </a:rPr>
              <a:t> </a:t>
            </a:r>
            <a:r>
              <a:rPr lang="sk-SK" altLang="ru-RU" sz="1600" dirty="0" err="1" smtClean="0">
                <a:solidFill>
                  <a:schemeClr val="bg1"/>
                </a:solidFill>
                <a:cs typeface="Arial" panose="020B0604020202020204" pitchFamily="34" charset="0"/>
              </a:rPr>
              <a:t>area</a:t>
            </a:r>
            <a:r>
              <a:rPr lang="sk-SK" altLang="ru-RU" sz="1600" dirty="0" smtClean="0">
                <a:solidFill>
                  <a:schemeClr val="bg1"/>
                </a:solidFill>
                <a:cs typeface="Arial" panose="020B0604020202020204" pitchFamily="34" charset="0"/>
              </a:rPr>
              <a:t> of </a:t>
            </a:r>
            <a:r>
              <a:rPr lang="sk-SK" altLang="ru-RU" sz="1600" dirty="0" err="1" smtClean="0">
                <a:solidFill>
                  <a:schemeClr val="bg1"/>
                </a:solidFill>
                <a:cs typeface="Arial" panose="020B0604020202020204" pitchFamily="34" charset="0"/>
              </a:rPr>
              <a:t>construction</a:t>
            </a:r>
            <a:r>
              <a:rPr lang="sk-SK" altLang="ru-RU" sz="1600" dirty="0" smtClean="0">
                <a:solidFill>
                  <a:schemeClr val="bg1"/>
                </a:solidFill>
                <a:cs typeface="Arial" panose="020B0604020202020204" pitchFamily="34" charset="0"/>
              </a:rPr>
              <a:t> </a:t>
            </a:r>
          </a:p>
          <a:p>
            <a:r>
              <a:rPr lang="sk-SK" altLang="ru-RU" sz="1600" dirty="0">
                <a:solidFill>
                  <a:schemeClr val="bg1"/>
                </a:solidFill>
                <a:cs typeface="Arial" panose="020B0604020202020204" pitchFamily="34" charset="0"/>
              </a:rPr>
              <a:t>a</a:t>
            </a:r>
            <a:r>
              <a:rPr lang="sk-SK" altLang="ru-RU" sz="1600" dirty="0" smtClean="0">
                <a:solidFill>
                  <a:schemeClr val="bg1"/>
                </a:solidFill>
                <a:cs typeface="Arial" panose="020B0604020202020204" pitchFamily="34" charset="0"/>
              </a:rPr>
              <a:t>nd </a:t>
            </a:r>
            <a:r>
              <a:rPr lang="sk-SK" altLang="ru-RU" sz="1600" dirty="0" err="1" smtClean="0">
                <a:solidFill>
                  <a:schemeClr val="bg1"/>
                </a:solidFill>
                <a:cs typeface="Arial" panose="020B0604020202020204" pitchFamily="34" charset="0"/>
              </a:rPr>
              <a:t>reconstruction</a:t>
            </a:r>
            <a:r>
              <a:rPr lang="sk-SK" altLang="ru-RU" sz="1600" dirty="0" smtClean="0">
                <a:solidFill>
                  <a:schemeClr val="bg1"/>
                </a:solidFill>
                <a:cs typeface="Arial" panose="020B0604020202020204" pitchFamily="34" charset="0"/>
              </a:rPr>
              <a:t> </a:t>
            </a:r>
            <a:r>
              <a:rPr lang="sk-SK" altLang="ru-RU" sz="1600" dirty="0" err="1" smtClean="0">
                <a:solidFill>
                  <a:schemeClr val="bg1"/>
                </a:solidFill>
                <a:cs typeface="Arial" panose="020B0604020202020204" pitchFamily="34" charset="0"/>
              </a:rPr>
              <a:t>projects</a:t>
            </a:r>
            <a:r>
              <a:rPr lang="sk-SK" altLang="ru-RU" sz="1600" dirty="0" smtClean="0">
                <a:solidFill>
                  <a:schemeClr val="bg1"/>
                </a:solidFill>
                <a:cs typeface="Arial" panose="020B0604020202020204" pitchFamily="34" charset="0"/>
              </a:rPr>
              <a:t> </a:t>
            </a:r>
            <a:endParaRPr lang="ru-RU" altLang="ru-RU" sz="1600" dirty="0">
              <a:solidFill>
                <a:schemeClr val="bg1"/>
              </a:solidFill>
              <a:cs typeface="Arial" panose="020B0604020202020204" pitchFamily="34" charset="0"/>
            </a:endParaRPr>
          </a:p>
        </p:txBody>
      </p:sp>
      <p:sp>
        <p:nvSpPr>
          <p:cNvPr id="10276" name="Прямоугольник 39"/>
          <p:cNvSpPr>
            <a:spLocks noChangeArrowheads="1"/>
          </p:cNvSpPr>
          <p:nvPr/>
        </p:nvSpPr>
        <p:spPr bwMode="auto">
          <a:xfrm>
            <a:off x="6264608" y="1054988"/>
            <a:ext cx="2400877" cy="61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8624" tIns="29312" rIns="58624" bIns="29312">
            <a:spAutoFit/>
          </a:bodyPr>
          <a:lstStyle>
            <a:lvl1pPr>
              <a:defRPr sz="2900">
                <a:solidFill>
                  <a:schemeClr val="tx1"/>
                </a:solidFill>
                <a:latin typeface="Calibri" panose="020F0502020204030204" pitchFamily="34" charset="0"/>
              </a:defRPr>
            </a:lvl1pPr>
            <a:lvl2pPr marL="742950" indent="-285750">
              <a:defRPr sz="2900">
                <a:solidFill>
                  <a:schemeClr val="tx1"/>
                </a:solidFill>
                <a:latin typeface="Calibri" panose="020F0502020204030204" pitchFamily="34" charset="0"/>
              </a:defRPr>
            </a:lvl2pPr>
            <a:lvl3pPr marL="1143000" indent="-228600">
              <a:defRPr sz="2900">
                <a:solidFill>
                  <a:schemeClr val="tx1"/>
                </a:solidFill>
                <a:latin typeface="Calibri" panose="020F0502020204030204" pitchFamily="34" charset="0"/>
              </a:defRPr>
            </a:lvl3pPr>
            <a:lvl4pPr marL="1600200" indent="-228600">
              <a:defRPr sz="2900">
                <a:solidFill>
                  <a:schemeClr val="tx1"/>
                </a:solidFill>
                <a:latin typeface="Calibri" panose="020F0502020204030204" pitchFamily="34" charset="0"/>
              </a:defRPr>
            </a:lvl4pPr>
            <a:lvl5pPr marL="2057400" indent="-228600">
              <a:defRPr sz="2900">
                <a:solidFill>
                  <a:schemeClr val="tx1"/>
                </a:solidFill>
                <a:latin typeface="Calibri" panose="020F0502020204030204" pitchFamily="34" charset="0"/>
              </a:defRPr>
            </a:lvl5pPr>
            <a:lvl6pPr marL="2514600" indent="-228600" defTabSz="1474788" fontAlgn="base">
              <a:spcBef>
                <a:spcPct val="0"/>
              </a:spcBef>
              <a:spcAft>
                <a:spcPct val="0"/>
              </a:spcAft>
              <a:defRPr sz="2900">
                <a:solidFill>
                  <a:schemeClr val="tx1"/>
                </a:solidFill>
                <a:latin typeface="Calibri" panose="020F0502020204030204" pitchFamily="34" charset="0"/>
              </a:defRPr>
            </a:lvl6pPr>
            <a:lvl7pPr marL="2971800" indent="-228600" defTabSz="1474788" fontAlgn="base">
              <a:spcBef>
                <a:spcPct val="0"/>
              </a:spcBef>
              <a:spcAft>
                <a:spcPct val="0"/>
              </a:spcAft>
              <a:defRPr sz="2900">
                <a:solidFill>
                  <a:schemeClr val="tx1"/>
                </a:solidFill>
                <a:latin typeface="Calibri" panose="020F0502020204030204" pitchFamily="34" charset="0"/>
              </a:defRPr>
            </a:lvl7pPr>
            <a:lvl8pPr marL="3429000" indent="-228600" defTabSz="1474788" fontAlgn="base">
              <a:spcBef>
                <a:spcPct val="0"/>
              </a:spcBef>
              <a:spcAft>
                <a:spcPct val="0"/>
              </a:spcAft>
              <a:defRPr sz="2900">
                <a:solidFill>
                  <a:schemeClr val="tx1"/>
                </a:solidFill>
                <a:latin typeface="Calibri" panose="020F0502020204030204" pitchFamily="34" charset="0"/>
              </a:defRPr>
            </a:lvl8pPr>
            <a:lvl9pPr marL="3886200" indent="-228600" defTabSz="1474788" fontAlgn="base">
              <a:spcBef>
                <a:spcPct val="0"/>
              </a:spcBef>
              <a:spcAft>
                <a:spcPct val="0"/>
              </a:spcAft>
              <a:defRPr sz="2900">
                <a:solidFill>
                  <a:schemeClr val="tx1"/>
                </a:solidFill>
                <a:latin typeface="Calibri" panose="020F0502020204030204" pitchFamily="34" charset="0"/>
              </a:defRPr>
            </a:lvl9pPr>
          </a:lstStyle>
          <a:p>
            <a:pPr eaLnBrk="1" hangingPunct="1"/>
            <a:r>
              <a:rPr lang="en-US" altLang="ru-RU" sz="2000" b="1" dirty="0" err="1">
                <a:solidFill>
                  <a:schemeClr val="bg1"/>
                </a:solidFill>
                <a:latin typeface="+mn-lt"/>
                <a:cs typeface="Arial" panose="020B0604020202020204" pitchFamily="34" charset="0"/>
              </a:rPr>
              <a:t>Tushinsky</a:t>
            </a:r>
            <a:r>
              <a:rPr lang="en-US" altLang="ru-RU" sz="2000" b="1" dirty="0">
                <a:solidFill>
                  <a:schemeClr val="bg1"/>
                </a:solidFill>
                <a:latin typeface="+mn-lt"/>
                <a:cs typeface="Arial" panose="020B0604020202020204" pitchFamily="34" charset="0"/>
              </a:rPr>
              <a:t> </a:t>
            </a:r>
            <a:r>
              <a:rPr lang="en-US" altLang="ru-RU" sz="2000" b="1" dirty="0" smtClean="0">
                <a:solidFill>
                  <a:schemeClr val="bg1"/>
                </a:solidFill>
                <a:latin typeface="+mn-lt"/>
                <a:cs typeface="Arial" panose="020B0604020202020204" pitchFamily="34" charset="0"/>
              </a:rPr>
              <a:t>aerodrome</a:t>
            </a:r>
            <a:endParaRPr lang="ru-RU" altLang="ru-RU" sz="2000" b="1" dirty="0" smtClean="0">
              <a:solidFill>
                <a:schemeClr val="bg1"/>
              </a:solidFill>
              <a:latin typeface="+mn-lt"/>
              <a:cs typeface="Arial" panose="020B0604020202020204" pitchFamily="34" charset="0"/>
            </a:endParaRPr>
          </a:p>
          <a:p>
            <a:r>
              <a:rPr lang="en-US" altLang="ru-RU" sz="1600" dirty="0">
                <a:solidFill>
                  <a:schemeClr val="bg1"/>
                </a:solidFill>
                <a:cs typeface="Arial" panose="020B0604020202020204" pitchFamily="34" charset="0"/>
              </a:rPr>
              <a:t>Total area</a:t>
            </a:r>
            <a:r>
              <a:rPr lang="ru-RU" altLang="ru-RU" sz="1600" dirty="0">
                <a:solidFill>
                  <a:schemeClr val="bg1"/>
                </a:solidFill>
                <a:cs typeface="Arial" panose="020B0604020202020204" pitchFamily="34" charset="0"/>
              </a:rPr>
              <a:t> – 220 </a:t>
            </a:r>
            <a:r>
              <a:rPr lang="en-US" altLang="ru-RU" sz="1600" dirty="0" smtClean="0">
                <a:solidFill>
                  <a:schemeClr val="bg1"/>
                </a:solidFill>
                <a:cs typeface="Arial" panose="020B0604020202020204" pitchFamily="34" charset="0"/>
              </a:rPr>
              <a:t>ha</a:t>
            </a:r>
            <a:endParaRPr lang="ru-RU" altLang="ru-RU" sz="1600" dirty="0">
              <a:solidFill>
                <a:schemeClr val="bg1"/>
              </a:solidFill>
              <a:cs typeface="Arial" panose="020B0604020202020204" pitchFamily="34" charset="0"/>
            </a:endParaRPr>
          </a:p>
        </p:txBody>
      </p:sp>
      <p:sp>
        <p:nvSpPr>
          <p:cNvPr id="16" name="Прямоугольник 15"/>
          <p:cNvSpPr/>
          <p:nvPr/>
        </p:nvSpPr>
        <p:spPr>
          <a:xfrm>
            <a:off x="482240" y="2799731"/>
            <a:ext cx="3388491" cy="1200329"/>
          </a:xfrm>
          <a:prstGeom prst="rect">
            <a:avLst/>
          </a:prstGeom>
        </p:spPr>
        <p:txBody>
          <a:bodyPr wrap="square">
            <a:spAutoFit/>
          </a:bodyPr>
          <a:lstStyle/>
          <a:p>
            <a:r>
              <a:rPr lang="en-US" sz="2000" b="1" dirty="0">
                <a:solidFill>
                  <a:schemeClr val="bg1"/>
                </a:solidFill>
              </a:rPr>
              <a:t>A large ice palace “THE PARK OF LEGENDS” is open</a:t>
            </a:r>
          </a:p>
          <a:p>
            <a:r>
              <a:rPr lang="en-US" sz="1600" dirty="0">
                <a:solidFill>
                  <a:schemeClr val="bg1"/>
                </a:solidFill>
              </a:rPr>
              <a:t>Total area– 30 ha</a:t>
            </a:r>
          </a:p>
          <a:p>
            <a:r>
              <a:rPr lang="en-US" sz="1600" dirty="0">
                <a:solidFill>
                  <a:schemeClr val="bg1"/>
                </a:solidFill>
              </a:rPr>
              <a:t>Capacity – over 15 000 people</a:t>
            </a:r>
          </a:p>
        </p:txBody>
      </p:sp>
      <p:sp>
        <p:nvSpPr>
          <p:cNvPr id="64" name="Прямоугольник 63"/>
          <p:cNvSpPr/>
          <p:nvPr/>
        </p:nvSpPr>
        <p:spPr>
          <a:xfrm>
            <a:off x="6264608" y="2491955"/>
            <a:ext cx="3388491" cy="1508105"/>
          </a:xfrm>
          <a:prstGeom prst="rect">
            <a:avLst/>
          </a:prstGeom>
        </p:spPr>
        <p:txBody>
          <a:bodyPr wrap="square">
            <a:spAutoFit/>
          </a:bodyPr>
          <a:lstStyle/>
          <a:p>
            <a:r>
              <a:rPr lang="en-US" sz="2000" b="1" dirty="0">
                <a:solidFill>
                  <a:schemeClr val="bg1"/>
                </a:solidFill>
              </a:rPr>
              <a:t>“OPEN ARENA” stadium is open, where World Cup 2018 matches will be held </a:t>
            </a:r>
          </a:p>
          <a:p>
            <a:r>
              <a:rPr lang="en-US" sz="1600" dirty="0">
                <a:solidFill>
                  <a:schemeClr val="bg1"/>
                </a:solidFill>
              </a:rPr>
              <a:t>Total area – 5,4 ha</a:t>
            </a:r>
          </a:p>
          <a:p>
            <a:r>
              <a:rPr lang="en-US" sz="1600" dirty="0">
                <a:solidFill>
                  <a:schemeClr val="bg1"/>
                </a:solidFill>
              </a:rPr>
              <a:t>Capacity – 42 000 people</a:t>
            </a:r>
          </a:p>
        </p:txBody>
      </p:sp>
    </p:spTree>
    <p:extLst>
      <p:ext uri="{BB962C8B-B14F-4D97-AF65-F5344CB8AC3E}">
        <p14:creationId xmlns:p14="http://schemas.microsoft.com/office/powerpoint/2010/main" val="3930624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Заголовок 1"/>
          <p:cNvSpPr txBox="1">
            <a:spLocks/>
          </p:cNvSpPr>
          <p:nvPr/>
        </p:nvSpPr>
        <p:spPr>
          <a:xfrm>
            <a:off x="3445156" y="-1301910"/>
            <a:ext cx="7464223" cy="1120089"/>
          </a:xfrm>
          <a:prstGeom prst="rect">
            <a:avLst/>
          </a:prstGeom>
        </p:spPr>
        <p:txBody>
          <a:bodyPr vert="horz" lIns="58615" tIns="29307" rIns="58615" bIns="29307" rtlCol="0" anchor="ctr">
            <a:normAutofit/>
          </a:bodyPr>
          <a:lstStyle>
            <a:lvl1pPr algn="l" defTabSz="1423988" rtl="0" fontAlgn="base">
              <a:lnSpc>
                <a:spcPts val="3000"/>
              </a:lnSpc>
              <a:spcBef>
                <a:spcPct val="0"/>
              </a:spcBef>
              <a:spcAft>
                <a:spcPct val="0"/>
              </a:spcAft>
              <a:defRPr sz="4000" b="1" kern="1200" baseline="0">
                <a:solidFill>
                  <a:schemeClr val="accent5">
                    <a:lumMod val="75000"/>
                  </a:schemeClr>
                </a:solidFill>
                <a:latin typeface="Myriad Pro Cond" panose="020B0506030403020204" pitchFamily="34" charset="0"/>
                <a:ea typeface="+mj-ea"/>
                <a:cs typeface="Times New Roman" panose="02020603050405020304" pitchFamily="18" charset="0"/>
              </a:defRPr>
            </a:lvl1pPr>
            <a:lvl2pPr algn="ctr" defTabSz="1423988" rtl="0" fontAlgn="base">
              <a:spcBef>
                <a:spcPct val="0"/>
              </a:spcBef>
              <a:spcAft>
                <a:spcPct val="0"/>
              </a:spcAft>
              <a:defRPr sz="6800">
                <a:solidFill>
                  <a:schemeClr val="tx1"/>
                </a:solidFill>
                <a:latin typeface="Calibri" panose="020F0502020204030204" pitchFamily="34" charset="0"/>
              </a:defRPr>
            </a:lvl2pPr>
            <a:lvl3pPr algn="ctr" defTabSz="1423988" rtl="0" fontAlgn="base">
              <a:spcBef>
                <a:spcPct val="0"/>
              </a:spcBef>
              <a:spcAft>
                <a:spcPct val="0"/>
              </a:spcAft>
              <a:defRPr sz="6800">
                <a:solidFill>
                  <a:schemeClr val="tx1"/>
                </a:solidFill>
                <a:latin typeface="Calibri" panose="020F0502020204030204" pitchFamily="34" charset="0"/>
              </a:defRPr>
            </a:lvl3pPr>
            <a:lvl4pPr algn="ctr" defTabSz="1423988" rtl="0" fontAlgn="base">
              <a:spcBef>
                <a:spcPct val="0"/>
              </a:spcBef>
              <a:spcAft>
                <a:spcPct val="0"/>
              </a:spcAft>
              <a:defRPr sz="6800">
                <a:solidFill>
                  <a:schemeClr val="tx1"/>
                </a:solidFill>
                <a:latin typeface="Calibri" panose="020F0502020204030204" pitchFamily="34" charset="0"/>
              </a:defRPr>
            </a:lvl4pPr>
            <a:lvl5pPr algn="ctr" defTabSz="1423988" rtl="0" fontAlgn="base">
              <a:spcBef>
                <a:spcPct val="0"/>
              </a:spcBef>
              <a:spcAft>
                <a:spcPct val="0"/>
              </a:spcAft>
              <a:defRPr sz="6800">
                <a:solidFill>
                  <a:schemeClr val="tx1"/>
                </a:solidFill>
                <a:latin typeface="Calibri" panose="020F0502020204030204" pitchFamily="34" charset="0"/>
              </a:defRPr>
            </a:lvl5pPr>
            <a:lvl6pPr marL="457200" algn="ctr" defTabSz="1423988" rtl="0" fontAlgn="base">
              <a:spcBef>
                <a:spcPct val="0"/>
              </a:spcBef>
              <a:spcAft>
                <a:spcPct val="0"/>
              </a:spcAft>
              <a:defRPr sz="6800">
                <a:solidFill>
                  <a:schemeClr val="tx1"/>
                </a:solidFill>
                <a:latin typeface="Calibri" panose="020F0502020204030204" pitchFamily="34" charset="0"/>
              </a:defRPr>
            </a:lvl6pPr>
            <a:lvl7pPr marL="914400" algn="ctr" defTabSz="1423988" rtl="0" fontAlgn="base">
              <a:spcBef>
                <a:spcPct val="0"/>
              </a:spcBef>
              <a:spcAft>
                <a:spcPct val="0"/>
              </a:spcAft>
              <a:defRPr sz="6800">
                <a:solidFill>
                  <a:schemeClr val="tx1"/>
                </a:solidFill>
                <a:latin typeface="Calibri" panose="020F0502020204030204" pitchFamily="34" charset="0"/>
              </a:defRPr>
            </a:lvl7pPr>
            <a:lvl8pPr marL="1371600" algn="ctr" defTabSz="1423988" rtl="0" fontAlgn="base">
              <a:spcBef>
                <a:spcPct val="0"/>
              </a:spcBef>
              <a:spcAft>
                <a:spcPct val="0"/>
              </a:spcAft>
              <a:defRPr sz="6800">
                <a:solidFill>
                  <a:schemeClr val="tx1"/>
                </a:solidFill>
                <a:latin typeface="Calibri" panose="020F0502020204030204" pitchFamily="34" charset="0"/>
              </a:defRPr>
            </a:lvl8pPr>
            <a:lvl9pPr marL="1828800" algn="ctr" defTabSz="1423988" rtl="0" fontAlgn="base">
              <a:spcBef>
                <a:spcPct val="0"/>
              </a:spcBef>
              <a:spcAft>
                <a:spcPct val="0"/>
              </a:spcAft>
              <a:defRPr sz="6800">
                <a:solidFill>
                  <a:schemeClr val="tx1"/>
                </a:solidFill>
                <a:latin typeface="Calibri" panose="020F0502020204030204" pitchFamily="34" charset="0"/>
              </a:defRPr>
            </a:lvl9pPr>
          </a:lstStyle>
          <a:p>
            <a:endParaRPr lang="ru-RU" sz="2052" b="0" dirty="0">
              <a:solidFill>
                <a:srgbClr val="E46C0A"/>
              </a:solidFill>
              <a:latin typeface="Arial Narrow" pitchFamily="34" charset="0"/>
            </a:endParaRPr>
          </a:p>
        </p:txBody>
      </p:sp>
      <p:sp>
        <p:nvSpPr>
          <p:cNvPr id="5" name="TextBox 4"/>
          <p:cNvSpPr txBox="1"/>
          <p:nvPr/>
        </p:nvSpPr>
        <p:spPr>
          <a:xfrm>
            <a:off x="6395532" y="10981920"/>
            <a:ext cx="912363" cy="270074"/>
          </a:xfrm>
          <a:prstGeom prst="rect">
            <a:avLst/>
          </a:prstGeom>
          <a:noFill/>
        </p:spPr>
        <p:txBody>
          <a:bodyPr wrap="square" rtlCol="0">
            <a:spAutoFit/>
          </a:bodyPr>
          <a:lstStyle/>
          <a:p>
            <a:r>
              <a:rPr lang="en-US" sz="1155" dirty="0">
                <a:latin typeface="Arial" panose="020B0604020202020204" pitchFamily="34" charset="0"/>
                <a:cs typeface="Arial" panose="020B0604020202020204" pitchFamily="34" charset="0"/>
              </a:rPr>
              <a:t>2016</a:t>
            </a:r>
            <a:endParaRPr lang="ru-RU" sz="1155" dirty="0">
              <a:latin typeface="Arial" panose="020B0604020202020204" pitchFamily="34" charset="0"/>
              <a:cs typeface="Arial" panose="020B0604020202020204" pitchFamily="34" charset="0"/>
            </a:endParaRPr>
          </a:p>
        </p:txBody>
      </p:sp>
      <p:sp>
        <p:nvSpPr>
          <p:cNvPr id="6" name="TextBox 5"/>
          <p:cNvSpPr txBox="1"/>
          <p:nvPr/>
        </p:nvSpPr>
        <p:spPr>
          <a:xfrm>
            <a:off x="9067905" y="10981920"/>
            <a:ext cx="904618" cy="270074"/>
          </a:xfrm>
          <a:prstGeom prst="rect">
            <a:avLst/>
          </a:prstGeom>
          <a:noFill/>
        </p:spPr>
        <p:txBody>
          <a:bodyPr wrap="square" rtlCol="0">
            <a:spAutoFit/>
          </a:bodyPr>
          <a:lstStyle/>
          <a:p>
            <a:r>
              <a:rPr lang="en-US" sz="1155" dirty="0">
                <a:latin typeface="Arial" panose="020B0604020202020204" pitchFamily="34" charset="0"/>
                <a:cs typeface="Arial" panose="020B0604020202020204" pitchFamily="34" charset="0"/>
              </a:rPr>
              <a:t>2017</a:t>
            </a:r>
            <a:endParaRPr lang="ru-RU" sz="1155" dirty="0">
              <a:latin typeface="Arial" panose="020B0604020202020204" pitchFamily="34" charset="0"/>
              <a:cs typeface="Arial" panose="020B0604020202020204" pitchFamily="34" charset="0"/>
            </a:endParaRPr>
          </a:p>
        </p:txBody>
      </p:sp>
      <p:sp>
        <p:nvSpPr>
          <p:cNvPr id="18" name="Скругленный прямоугольник 17"/>
          <p:cNvSpPr/>
          <p:nvPr/>
        </p:nvSpPr>
        <p:spPr>
          <a:xfrm>
            <a:off x="1253142" y="7487544"/>
            <a:ext cx="3890986" cy="388406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ru-RU" sz="1796" dirty="0">
              <a:solidFill>
                <a:schemeClr val="tx1"/>
              </a:solidFill>
              <a:latin typeface="Arial" pitchFamily="34" charset="0"/>
              <a:ea typeface="Verdana" pitchFamily="34" charset="0"/>
              <a:cs typeface="Arial" pitchFamily="34" charset="0"/>
            </a:endParaRPr>
          </a:p>
        </p:txBody>
      </p:sp>
      <p:sp>
        <p:nvSpPr>
          <p:cNvPr id="2" name="Заголовок 1"/>
          <p:cNvSpPr>
            <a:spLocks noGrp="1"/>
          </p:cNvSpPr>
          <p:nvPr>
            <p:ph type="title"/>
          </p:nvPr>
        </p:nvSpPr>
        <p:spPr/>
        <p:txBody>
          <a:bodyPr/>
          <a:lstStyle/>
          <a:p>
            <a:r>
              <a:rPr lang="en-US" dirty="0" smtClean="0"/>
              <a:t>THE COMPLEX DEVELOPMENT OF THE INNOVATIVE INFRASTRUCTURE</a:t>
            </a:r>
            <a:endParaRPr lang="ru-RU" dirty="0"/>
          </a:p>
        </p:txBody>
      </p:sp>
      <p:sp>
        <p:nvSpPr>
          <p:cNvPr id="9" name="Текст 8"/>
          <p:cNvSpPr>
            <a:spLocks noGrp="1"/>
          </p:cNvSpPr>
          <p:nvPr>
            <p:ph type="body" sz="quarter" idx="13"/>
          </p:nvPr>
        </p:nvSpPr>
        <p:spPr/>
        <p:txBody>
          <a:bodyPr/>
          <a:lstStyle/>
          <a:p>
            <a:r>
              <a:rPr lang="en-GB" dirty="0" smtClean="0"/>
              <a:t>MOSCOW INDUSTRY AND SCIENCE PARKS</a:t>
            </a:r>
            <a:endParaRPr lang="ru-RU" dirty="0"/>
          </a:p>
        </p:txBody>
      </p:sp>
      <p:sp>
        <p:nvSpPr>
          <p:cNvPr id="25" name="Объект 18"/>
          <p:cNvSpPr>
            <a:spLocks noGrp="1"/>
          </p:cNvSpPr>
          <p:nvPr>
            <p:ph sz="half" idx="1"/>
          </p:nvPr>
        </p:nvSpPr>
        <p:spPr>
          <a:xfrm>
            <a:off x="262467" y="1825624"/>
            <a:ext cx="5554134" cy="4664075"/>
          </a:xfrm>
        </p:spPr>
        <p:txBody>
          <a:bodyPr>
            <a:noAutofit/>
          </a:bodyPr>
          <a:lstStyle/>
          <a:p>
            <a:pPr>
              <a:lnSpc>
                <a:spcPct val="100000"/>
              </a:lnSpc>
              <a:spcBef>
                <a:spcPts val="0"/>
              </a:spcBef>
              <a:spcAft>
                <a:spcPts val="1800"/>
              </a:spcAft>
            </a:pPr>
            <a:r>
              <a:rPr lang="en-US" sz="3200" b="1" dirty="0" smtClean="0">
                <a:cs typeface="Arial" pitchFamily="34" charset="0"/>
              </a:rPr>
              <a:t>Industrial potential of Moscow</a:t>
            </a:r>
            <a:endParaRPr lang="ru-RU" sz="3200" b="1" dirty="0" smtClean="0">
              <a:cs typeface="Arial" pitchFamily="34" charset="0"/>
            </a:endParaRPr>
          </a:p>
          <a:p>
            <a:pPr marL="180975" lvl="0" indent="-180975">
              <a:lnSpc>
                <a:spcPct val="100000"/>
              </a:lnSpc>
              <a:spcBef>
                <a:spcPts val="0"/>
              </a:spcBef>
              <a:spcAft>
                <a:spcPts val="1800"/>
              </a:spcAft>
              <a:buClr>
                <a:srgbClr val="31859C"/>
              </a:buClr>
              <a:buFont typeface="Arial" panose="020B0604020202020204" pitchFamily="34" charset="0"/>
              <a:buChar char="•"/>
            </a:pPr>
            <a:r>
              <a:rPr lang="en-US" sz="2800" b="1" dirty="0" smtClean="0">
                <a:solidFill>
                  <a:srgbClr val="31859C"/>
                </a:solidFill>
                <a:ea typeface="Verdana" pitchFamily="34" charset="0"/>
                <a:cs typeface="Arial" pitchFamily="34" charset="0"/>
              </a:rPr>
              <a:t>70</a:t>
            </a:r>
            <a:r>
              <a:rPr lang="en-US" sz="2800" dirty="0" smtClean="0">
                <a:solidFill>
                  <a:srgbClr val="E46C0A"/>
                </a:solidFill>
                <a:cs typeface="Arial" pitchFamily="34" charset="0"/>
              </a:rPr>
              <a:t> </a:t>
            </a:r>
            <a:r>
              <a:rPr lang="en-US" sz="2800" dirty="0" smtClean="0">
                <a:ea typeface="Verdana" pitchFamily="34" charset="0"/>
                <a:cs typeface="Arial" pitchFamily="34" charset="0"/>
              </a:rPr>
              <a:t>special territories (industrial parks, science parks, industrial complexes)</a:t>
            </a:r>
          </a:p>
          <a:p>
            <a:pPr marL="180975" lvl="0" indent="-180975">
              <a:lnSpc>
                <a:spcPct val="100000"/>
              </a:lnSpc>
              <a:spcBef>
                <a:spcPts val="0"/>
              </a:spcBef>
              <a:spcAft>
                <a:spcPts val="1800"/>
              </a:spcAft>
              <a:buClr>
                <a:srgbClr val="31859C"/>
              </a:buClr>
              <a:buFont typeface="Arial" panose="020B0604020202020204" pitchFamily="34" charset="0"/>
              <a:buChar char="•"/>
            </a:pPr>
            <a:r>
              <a:rPr lang="en-US" sz="2800" b="1" dirty="0" smtClean="0">
                <a:solidFill>
                  <a:srgbClr val="31859C"/>
                </a:solidFill>
                <a:ea typeface="Verdana" pitchFamily="34" charset="0"/>
                <a:cs typeface="Arial" pitchFamily="34" charset="0"/>
              </a:rPr>
              <a:t>3791.8</a:t>
            </a:r>
            <a:r>
              <a:rPr lang="en-US" sz="2800" dirty="0" smtClean="0">
                <a:cs typeface="Arial" pitchFamily="34" charset="0"/>
              </a:rPr>
              <a:t> </a:t>
            </a:r>
            <a:r>
              <a:rPr lang="en-US" sz="2800" dirty="0" err="1">
                <a:ea typeface="Verdana" pitchFamily="34" charset="0"/>
                <a:cs typeface="Arial" pitchFamily="34" charset="0"/>
              </a:rPr>
              <a:t>thsd</a:t>
            </a:r>
            <a:r>
              <a:rPr lang="en-US" sz="2800" dirty="0">
                <a:ea typeface="Verdana" pitchFamily="34" charset="0"/>
                <a:cs typeface="Arial" pitchFamily="34" charset="0"/>
              </a:rPr>
              <a:t> </a:t>
            </a:r>
            <a:r>
              <a:rPr lang="en-US" sz="2800" dirty="0" smtClean="0">
                <a:ea typeface="Verdana" pitchFamily="34" charset="0"/>
                <a:cs typeface="Arial" pitchFamily="34" charset="0"/>
              </a:rPr>
              <a:t>m² </a:t>
            </a:r>
            <a:r>
              <a:rPr lang="en-US" sz="2800" dirty="0">
                <a:ea typeface="Verdana" pitchFamily="34" charset="0"/>
                <a:cs typeface="Arial" pitchFamily="34" charset="0"/>
              </a:rPr>
              <a:t>of areas</a:t>
            </a:r>
            <a:r>
              <a:rPr lang="ru-RU" sz="2800" dirty="0">
                <a:ea typeface="Verdana" pitchFamily="34" charset="0"/>
                <a:cs typeface="Arial" pitchFamily="34" charset="0"/>
              </a:rPr>
              <a:t> </a:t>
            </a:r>
            <a:endParaRPr lang="ru-RU" sz="2800" dirty="0" smtClean="0">
              <a:ea typeface="Verdana" pitchFamily="34" charset="0"/>
              <a:cs typeface="Arial" pitchFamily="34" charset="0"/>
            </a:endParaRPr>
          </a:p>
          <a:p>
            <a:pPr marL="180975" lvl="0" indent="-180975">
              <a:lnSpc>
                <a:spcPct val="100000"/>
              </a:lnSpc>
              <a:spcBef>
                <a:spcPts val="0"/>
              </a:spcBef>
              <a:spcAft>
                <a:spcPts val="1800"/>
              </a:spcAft>
              <a:buClr>
                <a:srgbClr val="31859C"/>
              </a:buClr>
              <a:buFont typeface="Arial" panose="020B0604020202020204" pitchFamily="34" charset="0"/>
              <a:buChar char="•"/>
            </a:pPr>
            <a:r>
              <a:rPr lang="en-US" sz="2800" b="1" dirty="0" smtClean="0">
                <a:solidFill>
                  <a:srgbClr val="31859C"/>
                </a:solidFill>
                <a:ea typeface="Verdana" pitchFamily="34" charset="0"/>
                <a:cs typeface="Arial" pitchFamily="34" charset="0"/>
              </a:rPr>
              <a:t>1050</a:t>
            </a:r>
            <a:r>
              <a:rPr lang="ru-RU" sz="2800" b="1" dirty="0" smtClean="0">
                <a:solidFill>
                  <a:srgbClr val="31859C"/>
                </a:solidFill>
                <a:ea typeface="Verdana" pitchFamily="34" charset="0"/>
                <a:cs typeface="Arial" pitchFamily="34" charset="0"/>
              </a:rPr>
              <a:t> </a:t>
            </a:r>
            <a:r>
              <a:rPr lang="en-US" sz="2800" b="1" dirty="0">
                <a:solidFill>
                  <a:srgbClr val="31859C"/>
                </a:solidFill>
                <a:ea typeface="Verdana" pitchFamily="34" charset="0"/>
                <a:cs typeface="Arial" pitchFamily="34" charset="0"/>
              </a:rPr>
              <a:t>HA </a:t>
            </a:r>
            <a:r>
              <a:rPr lang="en-US" sz="2800" dirty="0">
                <a:ea typeface="Verdana" pitchFamily="34" charset="0"/>
                <a:cs typeface="Arial" pitchFamily="34" charset="0"/>
              </a:rPr>
              <a:t>of land areas</a:t>
            </a:r>
            <a:endParaRPr lang="ru-RU" sz="2800" dirty="0">
              <a:cs typeface="Arial" pitchFamily="34" charset="0"/>
            </a:endParaRPr>
          </a:p>
          <a:p>
            <a:pPr marL="180975" lvl="0" indent="-180975">
              <a:lnSpc>
                <a:spcPct val="100000"/>
              </a:lnSpc>
              <a:spcBef>
                <a:spcPts val="0"/>
              </a:spcBef>
              <a:spcAft>
                <a:spcPts val="1800"/>
              </a:spcAft>
              <a:buClr>
                <a:srgbClr val="31859C"/>
              </a:buClr>
              <a:buFont typeface="Arial" panose="020B0604020202020204" pitchFamily="34" charset="0"/>
              <a:buChar char="•"/>
            </a:pPr>
            <a:r>
              <a:rPr lang="en-US" sz="2800" b="1" dirty="0">
                <a:solidFill>
                  <a:srgbClr val="31859C"/>
                </a:solidFill>
                <a:ea typeface="Verdana" pitchFamily="34" charset="0"/>
                <a:cs typeface="Arial" pitchFamily="34" charset="0"/>
              </a:rPr>
              <a:t>9500</a:t>
            </a:r>
            <a:r>
              <a:rPr lang="en-US" sz="2800" dirty="0">
                <a:cs typeface="Arial" pitchFamily="34" charset="0"/>
              </a:rPr>
              <a:t> </a:t>
            </a:r>
            <a:r>
              <a:rPr lang="en-US" sz="2800" dirty="0">
                <a:ea typeface="Verdana" pitchFamily="34" charset="0"/>
                <a:cs typeface="Arial" pitchFamily="34" charset="0"/>
              </a:rPr>
              <a:t>tenants</a:t>
            </a:r>
            <a:endParaRPr lang="ru-RU" sz="2800" dirty="0">
              <a:ea typeface="Verdana" pitchFamily="34" charset="0"/>
              <a:cs typeface="Arial" pitchFamily="34" charset="0"/>
            </a:endParaRPr>
          </a:p>
          <a:p>
            <a:pPr marL="180975" lvl="0" indent="-180975">
              <a:lnSpc>
                <a:spcPct val="100000"/>
              </a:lnSpc>
              <a:spcBef>
                <a:spcPts val="0"/>
              </a:spcBef>
              <a:spcAft>
                <a:spcPts val="1800"/>
              </a:spcAft>
              <a:buClr>
                <a:srgbClr val="31859C"/>
              </a:buClr>
              <a:buFont typeface="Arial" panose="020B0604020202020204" pitchFamily="34" charset="0"/>
              <a:buChar char="•"/>
            </a:pPr>
            <a:r>
              <a:rPr lang="en-US" sz="2800" b="1" dirty="0">
                <a:solidFill>
                  <a:srgbClr val="31859C"/>
                </a:solidFill>
                <a:ea typeface="Verdana" pitchFamily="34" charset="0"/>
                <a:cs typeface="Arial" pitchFamily="34" charset="0"/>
              </a:rPr>
              <a:t>140 000 </a:t>
            </a:r>
            <a:r>
              <a:rPr lang="en-US" sz="2800" dirty="0">
                <a:ea typeface="Verdana" pitchFamily="34" charset="0"/>
                <a:cs typeface="Arial" pitchFamily="34" charset="0"/>
              </a:rPr>
              <a:t>high-paid</a:t>
            </a:r>
            <a:r>
              <a:rPr lang="ru-RU" sz="2800" dirty="0">
                <a:ea typeface="Verdana" pitchFamily="34" charset="0"/>
                <a:cs typeface="Arial" pitchFamily="34" charset="0"/>
              </a:rPr>
              <a:t> </a:t>
            </a:r>
            <a:r>
              <a:rPr lang="en-US" sz="2800" dirty="0" smtClean="0">
                <a:ea typeface="Verdana" pitchFamily="34" charset="0"/>
                <a:cs typeface="Arial" pitchFamily="34" charset="0"/>
              </a:rPr>
              <a:t>jobs</a:t>
            </a:r>
            <a:endParaRPr lang="ru-RU" sz="2800" dirty="0">
              <a:ea typeface="Verdana" pitchFamily="34" charset="0"/>
              <a:cs typeface="Arial" pitchFamily="34" charset="0"/>
            </a:endParaRPr>
          </a:p>
        </p:txBody>
      </p:sp>
      <p:sp>
        <p:nvSpPr>
          <p:cNvPr id="26" name="Объект 19"/>
          <p:cNvSpPr>
            <a:spLocks noGrp="1"/>
          </p:cNvSpPr>
          <p:nvPr>
            <p:ph sz="half" idx="2"/>
          </p:nvPr>
        </p:nvSpPr>
        <p:spPr>
          <a:xfrm>
            <a:off x="7006758" y="1791956"/>
            <a:ext cx="5804428" cy="529194"/>
          </a:xfrm>
        </p:spPr>
        <p:txBody>
          <a:bodyPr>
            <a:noAutofit/>
          </a:bodyPr>
          <a:lstStyle/>
          <a:p>
            <a:r>
              <a:rPr lang="en-US" sz="3200" b="1" dirty="0">
                <a:solidFill>
                  <a:srgbClr val="00B050"/>
                </a:solidFill>
                <a:cs typeface="Arial" pitchFamily="34" charset="0"/>
              </a:rPr>
              <a:t>Moscow</a:t>
            </a:r>
            <a:r>
              <a:rPr lang="ru-RU" sz="3200" b="1" dirty="0">
                <a:solidFill>
                  <a:srgbClr val="00B050"/>
                </a:solidFill>
                <a:cs typeface="Arial" pitchFamily="34" charset="0"/>
              </a:rPr>
              <a:t> </a:t>
            </a:r>
            <a:r>
              <a:rPr lang="en-US" sz="3200" b="1" dirty="0" err="1" smtClean="0">
                <a:solidFill>
                  <a:srgbClr val="00B050"/>
                </a:solidFill>
                <a:cs typeface="Arial" pitchFamily="34" charset="0"/>
              </a:rPr>
              <a:t>Technoparks</a:t>
            </a:r>
            <a:endParaRPr lang="en-US" sz="3200" b="1" dirty="0" smtClean="0">
              <a:solidFill>
                <a:srgbClr val="00B050"/>
              </a:solidFill>
              <a:cs typeface="Arial" pitchFamily="34" charset="0"/>
            </a:endParaRPr>
          </a:p>
        </p:txBody>
      </p:sp>
      <p:graphicFrame>
        <p:nvGraphicFramePr>
          <p:cNvPr id="27" name="Таблица 26"/>
          <p:cNvGraphicFramePr>
            <a:graphicFrameLocks noGrp="1"/>
          </p:cNvGraphicFramePr>
          <p:nvPr>
            <p:extLst>
              <p:ext uri="{D42A27DB-BD31-4B8C-83A1-F6EECF244321}">
                <p14:modId xmlns:p14="http://schemas.microsoft.com/office/powerpoint/2010/main" val="3461608985"/>
              </p:ext>
            </p:extLst>
          </p:nvPr>
        </p:nvGraphicFramePr>
        <p:xfrm>
          <a:off x="7432145" y="2970161"/>
          <a:ext cx="2862263" cy="3720232"/>
        </p:xfrm>
        <a:graphic>
          <a:graphicData uri="http://schemas.openxmlformats.org/drawingml/2006/table">
            <a:tbl>
              <a:tblPr bandRow="1">
                <a:tableStyleId>{5C22544A-7EE6-4342-B048-85BDC9FD1C3A}</a:tableStyleId>
              </a:tblPr>
              <a:tblGrid>
                <a:gridCol w="2862263"/>
              </a:tblGrid>
              <a:tr h="6256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31859C"/>
                          </a:solidFill>
                          <a:latin typeface="Arial" pitchFamily="34" charset="0"/>
                          <a:cs typeface="Arial" pitchFamily="34" charset="0"/>
                        </a:rPr>
                        <a:t>45</a:t>
                      </a:r>
                      <a:r>
                        <a:rPr lang="en-US" sz="2400" dirty="0" smtClean="0">
                          <a:solidFill>
                            <a:schemeClr val="tx1">
                              <a:lumMod val="95000"/>
                              <a:lumOff val="5000"/>
                            </a:schemeClr>
                          </a:solidFill>
                          <a:latin typeface="Arial" pitchFamily="34" charset="0"/>
                          <a:cs typeface="Arial" pitchFamily="34" charset="0"/>
                        </a:rPr>
                        <a:t> Techno parks</a:t>
                      </a: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r>
              <a:tr h="625676">
                <a:tc>
                  <a:txBody>
                    <a:bodyPr/>
                    <a:lstStyle/>
                    <a:p>
                      <a:r>
                        <a:rPr lang="en-US" sz="2400" b="1" dirty="0" smtClean="0">
                          <a:solidFill>
                            <a:srgbClr val="31859C"/>
                          </a:solidFill>
                          <a:latin typeface="Arial" pitchFamily="34" charset="0"/>
                          <a:cs typeface="Arial" pitchFamily="34" charset="0"/>
                        </a:rPr>
                        <a:t>2000 </a:t>
                      </a:r>
                      <a:r>
                        <a:rPr lang="en-US" sz="2400" b="1" dirty="0" err="1" smtClean="0">
                          <a:solidFill>
                            <a:srgbClr val="31859C"/>
                          </a:solidFill>
                          <a:latin typeface="Arial" pitchFamily="34" charset="0"/>
                          <a:cs typeface="Arial" pitchFamily="34" charset="0"/>
                        </a:rPr>
                        <a:t>thsd</a:t>
                      </a:r>
                      <a:r>
                        <a:rPr lang="en-US" sz="2400" b="1" dirty="0" smtClean="0">
                          <a:solidFill>
                            <a:srgbClr val="31859C"/>
                          </a:solidFill>
                          <a:latin typeface="Arial" pitchFamily="34" charset="0"/>
                          <a:cs typeface="Arial" pitchFamily="34" charset="0"/>
                        </a:rPr>
                        <a:t> m² </a:t>
                      </a:r>
                      <a:r>
                        <a:rPr lang="en-US" sz="2400" dirty="0" smtClean="0">
                          <a:solidFill>
                            <a:schemeClr val="tx1">
                              <a:lumMod val="95000"/>
                              <a:lumOff val="5000"/>
                            </a:schemeClr>
                          </a:solidFill>
                          <a:latin typeface="Arial" pitchFamily="34" charset="0"/>
                          <a:cs typeface="Arial" pitchFamily="34" charset="0"/>
                        </a:rPr>
                        <a:t>of areas</a:t>
                      </a:r>
                      <a:endParaRPr lang="en-US" sz="2400" dirty="0">
                        <a:solidFill>
                          <a:schemeClr val="tx1">
                            <a:lumMod val="95000"/>
                            <a:lumOff val="5000"/>
                          </a:schemeClr>
                        </a:solidFill>
                        <a:latin typeface="Arial" pitchFamily="34" charset="0"/>
                        <a:cs typeface="Arial" pitchFamily="34" charset="0"/>
                      </a:endParaRP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r>
              <a:tr h="619962">
                <a:tc>
                  <a:txBody>
                    <a:bodyPr/>
                    <a:lstStyle/>
                    <a:p>
                      <a:r>
                        <a:rPr lang="en-US" sz="2400" b="1" dirty="0" smtClean="0">
                          <a:solidFill>
                            <a:srgbClr val="31859C"/>
                          </a:solidFill>
                          <a:latin typeface="Arial" pitchFamily="34" charset="0"/>
                          <a:cs typeface="Arial" pitchFamily="34" charset="0"/>
                        </a:rPr>
                        <a:t>600 HA </a:t>
                      </a:r>
                      <a:r>
                        <a:rPr lang="en-US" sz="2400" dirty="0" smtClean="0">
                          <a:solidFill>
                            <a:schemeClr val="tx1">
                              <a:lumMod val="95000"/>
                              <a:lumOff val="5000"/>
                            </a:schemeClr>
                          </a:solidFill>
                          <a:latin typeface="Arial" pitchFamily="34" charset="0"/>
                          <a:cs typeface="Arial" pitchFamily="34" charset="0"/>
                        </a:rPr>
                        <a:t>of land areas</a:t>
                      </a: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r>
              <a:tr h="6256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31859C"/>
                          </a:solidFill>
                          <a:latin typeface="Arial" pitchFamily="34" charset="0"/>
                          <a:cs typeface="Arial" pitchFamily="34" charset="0"/>
                        </a:rPr>
                        <a:t>1800</a:t>
                      </a:r>
                      <a:r>
                        <a:rPr lang="en-US" sz="2400" b="1" dirty="0" smtClean="0">
                          <a:solidFill>
                            <a:srgbClr val="E46C0A"/>
                          </a:solidFill>
                          <a:latin typeface="Arial" pitchFamily="34" charset="0"/>
                          <a:cs typeface="Arial" pitchFamily="34" charset="0"/>
                        </a:rPr>
                        <a:t> </a:t>
                      </a:r>
                      <a:r>
                        <a:rPr lang="en-US" sz="2400" dirty="0" smtClean="0">
                          <a:solidFill>
                            <a:schemeClr val="tx1">
                              <a:lumMod val="95000"/>
                              <a:lumOff val="5000"/>
                            </a:schemeClr>
                          </a:solidFill>
                          <a:latin typeface="Arial" pitchFamily="34" charset="0"/>
                          <a:cs typeface="Arial" pitchFamily="34" charset="0"/>
                        </a:rPr>
                        <a:t>tenants</a:t>
                      </a: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r>
              <a:tr h="6256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31859C"/>
                          </a:solidFill>
                          <a:latin typeface="Arial" pitchFamily="34" charset="0"/>
                          <a:cs typeface="Arial" pitchFamily="34" charset="0"/>
                        </a:rPr>
                        <a:t>40000</a:t>
                      </a:r>
                      <a:r>
                        <a:rPr lang="en-US" sz="2400" b="1" dirty="0" smtClean="0">
                          <a:solidFill>
                            <a:srgbClr val="E46C0A"/>
                          </a:solidFill>
                          <a:latin typeface="Arial" pitchFamily="34" charset="0"/>
                          <a:cs typeface="Arial" pitchFamily="34" charset="0"/>
                        </a:rPr>
                        <a:t> </a:t>
                      </a:r>
                      <a:r>
                        <a:rPr lang="en-US" sz="2400" dirty="0" smtClean="0">
                          <a:solidFill>
                            <a:schemeClr val="tx1">
                              <a:lumMod val="95000"/>
                              <a:lumOff val="5000"/>
                            </a:schemeClr>
                          </a:solidFill>
                          <a:latin typeface="Arial" pitchFamily="34" charset="0"/>
                          <a:cs typeface="Arial" pitchFamily="34" charset="0"/>
                        </a:rPr>
                        <a:t>places of work </a:t>
                      </a:r>
                      <a:endParaRPr lang="ru-RU" sz="2400" dirty="0" smtClean="0">
                        <a:solidFill>
                          <a:schemeClr val="tx1">
                            <a:lumMod val="95000"/>
                            <a:lumOff val="5000"/>
                          </a:schemeClr>
                        </a:solidFill>
                        <a:latin typeface="Arial" pitchFamily="34" charset="0"/>
                        <a:cs typeface="Arial" pitchFamily="34" charset="0"/>
                      </a:endParaRPr>
                    </a:p>
                  </a:txBody>
                  <a:tcPr>
                    <a:lnT w="19050" cap="flat" cmpd="sng" algn="ctr">
                      <a:solidFill>
                        <a:schemeClr val="bg1">
                          <a:lumMod val="95000"/>
                        </a:schemeClr>
                      </a:solid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solidFill>
                      <a:schemeClr val="bg1">
                        <a:lumMod val="95000"/>
                      </a:schemeClr>
                    </a:solidFill>
                  </a:tcPr>
                </a:tc>
              </a:tr>
            </a:tbl>
          </a:graphicData>
        </a:graphic>
      </p:graphicFrame>
      <p:sp>
        <p:nvSpPr>
          <p:cNvPr id="12" name="TextBox 11"/>
          <p:cNvSpPr txBox="1"/>
          <p:nvPr/>
        </p:nvSpPr>
        <p:spPr>
          <a:xfrm>
            <a:off x="8391371" y="2321149"/>
            <a:ext cx="1092102" cy="584775"/>
          </a:xfrm>
          <a:prstGeom prst="rect">
            <a:avLst/>
          </a:prstGeom>
          <a:noFill/>
        </p:spPr>
        <p:txBody>
          <a:bodyPr wrap="square" rtlCol="0">
            <a:spAutoFit/>
          </a:bodyPr>
          <a:lstStyle/>
          <a:p>
            <a:r>
              <a:rPr lang="ru-RU" sz="3200" b="1" dirty="0" smtClean="0"/>
              <a:t>2017</a:t>
            </a:r>
            <a:endParaRPr lang="ru-RU" sz="3200" b="1" dirty="0"/>
          </a:p>
        </p:txBody>
      </p:sp>
    </p:spTree>
    <p:extLst>
      <p:ext uri="{BB962C8B-B14F-4D97-AF65-F5344CB8AC3E}">
        <p14:creationId xmlns:p14="http://schemas.microsoft.com/office/powerpoint/2010/main" val="40873725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Номер слайда 5"/>
          <p:cNvSpPr>
            <a:spLocks noGrp="1"/>
          </p:cNvSpPr>
          <p:nvPr>
            <p:ph type="sldNum" sz="quarter" idx="12"/>
          </p:nvPr>
        </p:nvSpPr>
        <p:spPr/>
        <p:txBody>
          <a:bodyPr/>
          <a:lstStyle>
            <a:lvl1pPr>
              <a:defRPr sz="1026">
                <a:solidFill>
                  <a:schemeClr val="bg1"/>
                </a:solidFill>
                <a:latin typeface="Myriad Pro" panose="020B0503030403020204" pitchFamily="34" charset="0"/>
              </a:defRPr>
            </a:lvl1pPr>
          </a:lstStyle>
          <a:p>
            <a:fld id="{3F226F5E-8D4A-4BB2-AA42-2563B7500D84}" type="slidenum">
              <a:rPr lang="ru-RU" smtClean="0"/>
              <a:pPr/>
              <a:t>24</a:t>
            </a:fld>
            <a:endParaRPr lang="ru-RU" dirty="0"/>
          </a:p>
        </p:txBody>
      </p:sp>
      <p:sp>
        <p:nvSpPr>
          <p:cNvPr id="11" name="Заголовок 10"/>
          <p:cNvSpPr>
            <a:spLocks noGrp="1"/>
          </p:cNvSpPr>
          <p:nvPr>
            <p:ph type="title"/>
          </p:nvPr>
        </p:nvSpPr>
        <p:spPr/>
        <p:txBody>
          <a:bodyPr/>
          <a:lstStyle/>
          <a:p>
            <a:r>
              <a:rPr lang="en-US" dirty="0"/>
              <a:t>RENOVATION</a:t>
            </a:r>
            <a:r>
              <a:rPr lang="ru-RU" dirty="0"/>
              <a:t> </a:t>
            </a:r>
            <a:r>
              <a:rPr lang="en-US" dirty="0"/>
              <a:t>OF INDUSTRIAL ZONES</a:t>
            </a:r>
            <a:endParaRPr lang="ru-RU" dirty="0"/>
          </a:p>
        </p:txBody>
      </p:sp>
      <p:sp>
        <p:nvSpPr>
          <p:cNvPr id="8" name="Текст 7"/>
          <p:cNvSpPr>
            <a:spLocks noGrp="1"/>
          </p:cNvSpPr>
          <p:nvPr>
            <p:ph type="body" sz="quarter" idx="13"/>
          </p:nvPr>
        </p:nvSpPr>
        <p:spPr/>
        <p:txBody>
          <a:bodyPr/>
          <a:lstStyle/>
          <a:p>
            <a:r>
              <a:rPr lang="en-US" dirty="0"/>
              <a:t>TECHNOPOLIS MOSCOW</a:t>
            </a:r>
            <a:endParaRPr lang="ru-RU" dirty="0"/>
          </a:p>
        </p:txBody>
      </p:sp>
      <p:sp>
        <p:nvSpPr>
          <p:cNvPr id="3" name="Прямоугольник 2"/>
          <p:cNvSpPr/>
          <p:nvPr/>
        </p:nvSpPr>
        <p:spPr>
          <a:xfrm>
            <a:off x="1482811" y="6538416"/>
            <a:ext cx="3119784" cy="49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566" dirty="0">
              <a:latin typeface="Arial" pitchFamily="34" charset="0"/>
              <a:cs typeface="Arial" pitchFamily="34" charset="0"/>
            </a:endParaRPr>
          </a:p>
        </p:txBody>
      </p:sp>
      <p:sp>
        <p:nvSpPr>
          <p:cNvPr id="5" name="Прямоугольник 4"/>
          <p:cNvSpPr/>
          <p:nvPr/>
        </p:nvSpPr>
        <p:spPr>
          <a:xfrm>
            <a:off x="262467" y="1443336"/>
            <a:ext cx="5312834" cy="1446550"/>
          </a:xfrm>
          <a:prstGeom prst="rect">
            <a:avLst/>
          </a:prstGeom>
        </p:spPr>
        <p:txBody>
          <a:bodyPr wrap="square">
            <a:spAutoFit/>
          </a:bodyPr>
          <a:lstStyle/>
          <a:p>
            <a:r>
              <a:rPr lang="en-US" sz="2200" b="1" dirty="0" smtClean="0"/>
              <a:t>specialized territory </a:t>
            </a:r>
          </a:p>
          <a:p>
            <a:r>
              <a:rPr lang="en-US" sz="2200" b="1" dirty="0" smtClean="0"/>
              <a:t>for the development of high technology industries located in close proximity from the city center</a:t>
            </a:r>
            <a:endParaRPr lang="en-US" sz="2200" b="1" dirty="0"/>
          </a:p>
        </p:txBody>
      </p:sp>
      <p:sp>
        <p:nvSpPr>
          <p:cNvPr id="6" name="Прямоугольник 5"/>
          <p:cNvSpPr/>
          <p:nvPr/>
        </p:nvSpPr>
        <p:spPr>
          <a:xfrm>
            <a:off x="180899" y="3473570"/>
            <a:ext cx="6021392" cy="3785652"/>
          </a:xfrm>
          <a:prstGeom prst="rect">
            <a:avLst/>
          </a:prstGeom>
        </p:spPr>
        <p:txBody>
          <a:bodyPr wrap="none">
            <a:spAutoFit/>
          </a:bodyPr>
          <a:lstStyle/>
          <a:p>
            <a:r>
              <a:rPr lang="en-US" sz="2400" b="1" dirty="0"/>
              <a:t>PRIORITY HI-TECH </a:t>
            </a:r>
            <a:r>
              <a:rPr lang="en-US" sz="2400" b="1" dirty="0" smtClean="0"/>
              <a:t>INDUSTRIES: </a:t>
            </a:r>
            <a:endParaRPr lang="en-US" sz="2400" dirty="0" smtClean="0"/>
          </a:p>
          <a:p>
            <a:pPr marL="285750" indent="-285750">
              <a:lnSpc>
                <a:spcPct val="150000"/>
              </a:lnSpc>
              <a:buFont typeface="Wingdings" charset="2"/>
              <a:buChar char="Ø"/>
            </a:pPr>
            <a:r>
              <a:rPr lang="en-US" sz="2400" dirty="0" smtClean="0"/>
              <a:t>Advanced </a:t>
            </a:r>
            <a:r>
              <a:rPr lang="en-US" sz="2400" dirty="0"/>
              <a:t>materials, Surfaces and Nanotech </a:t>
            </a:r>
            <a:endParaRPr lang="en-US" sz="2400" dirty="0" smtClean="0"/>
          </a:p>
          <a:p>
            <a:pPr marL="285750" indent="-285750">
              <a:lnSpc>
                <a:spcPct val="150000"/>
              </a:lnSpc>
              <a:buFont typeface="Wingdings" charset="2"/>
              <a:buChar char="Ø"/>
            </a:pPr>
            <a:r>
              <a:rPr lang="en-US" sz="2400" dirty="0" err="1"/>
              <a:t>Medtech</a:t>
            </a:r>
            <a:r>
              <a:rPr lang="en-US" sz="2400" dirty="0"/>
              <a:t>, Medical Devices and Life Sciences </a:t>
            </a:r>
          </a:p>
          <a:p>
            <a:pPr marL="285750" indent="-285750">
              <a:buFont typeface="Wingdings" charset="2"/>
              <a:buChar char="Ø"/>
            </a:pPr>
            <a:r>
              <a:rPr lang="en-US" sz="2400" dirty="0"/>
              <a:t>Microelectronics, Optics, Robotics </a:t>
            </a:r>
            <a:r>
              <a:rPr lang="ru-RU" sz="2400" dirty="0" smtClean="0"/>
              <a:t/>
            </a:r>
            <a:br>
              <a:rPr lang="ru-RU" sz="2400" dirty="0" smtClean="0"/>
            </a:br>
            <a:r>
              <a:rPr lang="en-US" sz="2400" dirty="0" smtClean="0"/>
              <a:t>and </a:t>
            </a:r>
            <a:r>
              <a:rPr lang="en-US" sz="2400" dirty="0"/>
              <a:t>Automation </a:t>
            </a:r>
          </a:p>
          <a:p>
            <a:pPr marL="285750" indent="-285750">
              <a:lnSpc>
                <a:spcPct val="150000"/>
              </a:lnSpc>
              <a:buFont typeface="Wingdings" charset="2"/>
              <a:buChar char="Ø"/>
            </a:pPr>
            <a:r>
              <a:rPr lang="en-US" sz="2400" dirty="0"/>
              <a:t>Energy efficiency </a:t>
            </a:r>
          </a:p>
          <a:p>
            <a:pPr marL="285750" indent="-285750">
              <a:lnSpc>
                <a:spcPct val="150000"/>
              </a:lnSpc>
              <a:buFont typeface="Wingdings" charset="2"/>
              <a:buChar char="Ø"/>
            </a:pPr>
            <a:r>
              <a:rPr lang="en-US" sz="2400" dirty="0"/>
              <a:t>Advanced manufacturing </a:t>
            </a:r>
          </a:p>
          <a:p>
            <a:endParaRPr lang="en-US" sz="2400" dirty="0"/>
          </a:p>
        </p:txBody>
      </p:sp>
      <p:sp>
        <p:nvSpPr>
          <p:cNvPr id="12" name="TextBox 11"/>
          <p:cNvSpPr txBox="1"/>
          <p:nvPr/>
        </p:nvSpPr>
        <p:spPr>
          <a:xfrm>
            <a:off x="180899" y="2974930"/>
            <a:ext cx="4932248" cy="461665"/>
          </a:xfrm>
          <a:prstGeom prst="rect">
            <a:avLst/>
          </a:prstGeom>
          <a:noFill/>
        </p:spPr>
        <p:txBody>
          <a:bodyPr wrap="none" rtlCol="0">
            <a:spAutoFit/>
          </a:bodyPr>
          <a:lstStyle/>
          <a:p>
            <a:r>
              <a:rPr lang="en-US" sz="2400" b="1" dirty="0" smtClean="0">
                <a:solidFill>
                  <a:srgbClr val="31859C"/>
                </a:solidFill>
              </a:rPr>
              <a:t>INVESTMENTS: more than</a:t>
            </a:r>
            <a:r>
              <a:rPr lang="ru-RU" sz="2400" b="1" dirty="0" smtClean="0">
                <a:solidFill>
                  <a:srgbClr val="31859C"/>
                </a:solidFill>
              </a:rPr>
              <a:t> </a:t>
            </a:r>
            <a:r>
              <a:rPr lang="en-US" sz="2400" b="1" dirty="0" smtClean="0">
                <a:solidFill>
                  <a:srgbClr val="31859C"/>
                </a:solidFill>
              </a:rPr>
              <a:t>$ </a:t>
            </a:r>
            <a:r>
              <a:rPr lang="ru-RU" sz="2400" b="1" dirty="0" smtClean="0">
                <a:solidFill>
                  <a:srgbClr val="31859C"/>
                </a:solidFill>
              </a:rPr>
              <a:t>340 </a:t>
            </a:r>
            <a:r>
              <a:rPr lang="en-US" sz="2400" b="1" dirty="0" smtClean="0">
                <a:solidFill>
                  <a:srgbClr val="31859C"/>
                </a:solidFill>
              </a:rPr>
              <a:t>MLN</a:t>
            </a:r>
            <a:endParaRPr lang="ru-RU" sz="2400" b="1" dirty="0">
              <a:solidFill>
                <a:srgbClr val="31859C"/>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9874" y="1352550"/>
            <a:ext cx="5181601" cy="2522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9874" y="3932356"/>
            <a:ext cx="5181601" cy="2892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25452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en-US" dirty="0" smtClean="0"/>
              <a:t>MOSCOW INTERNATIONAL MEDICAL CLUSTER</a:t>
            </a:r>
            <a:br>
              <a:rPr lang="en-US" dirty="0" smtClean="0"/>
            </a:br>
            <a:endParaRPr lang="ru-RU" dirty="0"/>
          </a:p>
        </p:txBody>
      </p:sp>
      <p:sp>
        <p:nvSpPr>
          <p:cNvPr id="5" name="Текст 4"/>
          <p:cNvSpPr>
            <a:spLocks noGrp="1"/>
          </p:cNvSpPr>
          <p:nvPr>
            <p:ph type="body" sz="quarter" idx="13"/>
          </p:nvPr>
        </p:nvSpPr>
        <p:spPr/>
        <p:txBody>
          <a:bodyPr/>
          <a:lstStyle/>
          <a:p>
            <a:r>
              <a:rPr lang="en-US" dirty="0" smtClean="0"/>
              <a:t>SKOLKOVO</a:t>
            </a:r>
            <a:endParaRPr lang="ru-RU" dirty="0"/>
          </a:p>
        </p:txBody>
      </p:sp>
      <p:sp>
        <p:nvSpPr>
          <p:cNvPr id="6" name="Прямоугольник 5"/>
          <p:cNvSpPr/>
          <p:nvPr/>
        </p:nvSpPr>
        <p:spPr>
          <a:xfrm>
            <a:off x="262467" y="1192215"/>
            <a:ext cx="6096000" cy="2862322"/>
          </a:xfrm>
          <a:prstGeom prst="rect">
            <a:avLst/>
          </a:prstGeom>
        </p:spPr>
        <p:txBody>
          <a:bodyPr>
            <a:spAutoFit/>
          </a:bodyPr>
          <a:lstStyle/>
          <a:p>
            <a:pPr>
              <a:lnSpc>
                <a:spcPct val="150000"/>
              </a:lnSpc>
            </a:pPr>
            <a:r>
              <a:rPr lang="en-US" sz="2400" b="1" dirty="0">
                <a:cs typeface="Arial" pitchFamily="34" charset="0"/>
              </a:rPr>
              <a:t>Advantages for foreign business</a:t>
            </a:r>
            <a:r>
              <a:rPr lang="ru-RU" sz="2400" b="1" dirty="0" smtClean="0">
                <a:cs typeface="Arial" pitchFamily="34" charset="0"/>
              </a:rPr>
              <a:t>:</a:t>
            </a:r>
            <a:endParaRPr lang="en-US" sz="2400" b="1" dirty="0" smtClean="0">
              <a:cs typeface="Arial" pitchFamily="34" charset="0"/>
            </a:endParaRPr>
          </a:p>
          <a:p>
            <a:pPr marL="285750" indent="-285750">
              <a:buFont typeface="Arial" charset="0"/>
              <a:buChar char="•"/>
            </a:pPr>
            <a:r>
              <a:rPr lang="en-US" sz="2400" dirty="0" smtClean="0">
                <a:cs typeface="Arial" pitchFamily="34" charset="0"/>
              </a:rPr>
              <a:t>A </a:t>
            </a:r>
            <a:r>
              <a:rPr lang="en-US" sz="2400" dirty="0">
                <a:cs typeface="Arial" pitchFamily="34" charset="0"/>
              </a:rPr>
              <a:t>simplified mechanism for obtaining </a:t>
            </a:r>
            <a:r>
              <a:rPr lang="en-US" sz="2400" dirty="0" smtClean="0">
                <a:cs typeface="Arial" pitchFamily="34" charset="0"/>
              </a:rPr>
              <a:t>land</a:t>
            </a:r>
          </a:p>
          <a:p>
            <a:pPr marL="285750" indent="-285750">
              <a:buFont typeface="Arial" charset="0"/>
              <a:buChar char="•"/>
            </a:pPr>
            <a:r>
              <a:rPr lang="en-US" sz="2400" dirty="0" smtClean="0">
                <a:cs typeface="Arial" pitchFamily="34" charset="0"/>
              </a:rPr>
              <a:t>Foreign medical </a:t>
            </a:r>
            <a:r>
              <a:rPr lang="en-US" sz="2400" dirty="0">
                <a:cs typeface="Arial" pitchFamily="34" charset="0"/>
              </a:rPr>
              <a:t>staff </a:t>
            </a:r>
            <a:endParaRPr lang="en-US" sz="2400" dirty="0" smtClean="0">
              <a:cs typeface="Arial" pitchFamily="34" charset="0"/>
            </a:endParaRPr>
          </a:p>
          <a:p>
            <a:pPr marL="285750" indent="-285750">
              <a:buFont typeface="Arial" charset="0"/>
              <a:buChar char="•"/>
            </a:pPr>
            <a:r>
              <a:rPr lang="en-US" sz="2400" dirty="0" smtClean="0">
                <a:cs typeface="Arial" pitchFamily="34" charset="0"/>
              </a:rPr>
              <a:t>No </a:t>
            </a:r>
            <a:r>
              <a:rPr lang="en-US" sz="2400" dirty="0">
                <a:cs typeface="Arial" pitchFamily="34" charset="0"/>
              </a:rPr>
              <a:t>requirement for Russian medical </a:t>
            </a:r>
            <a:r>
              <a:rPr lang="en-US" sz="2400" dirty="0" smtClean="0">
                <a:cs typeface="Arial" pitchFamily="34" charset="0"/>
              </a:rPr>
              <a:t>education</a:t>
            </a:r>
          </a:p>
          <a:p>
            <a:pPr marL="285750" indent="-285750">
              <a:buFont typeface="Arial" charset="0"/>
              <a:buChar char="•"/>
            </a:pPr>
            <a:r>
              <a:rPr lang="en-US" sz="2400" dirty="0" smtClean="0">
                <a:cs typeface="Arial" pitchFamily="34" charset="0"/>
              </a:rPr>
              <a:t>No certification </a:t>
            </a:r>
            <a:r>
              <a:rPr lang="en-US" sz="2400" dirty="0">
                <a:cs typeface="Arial" pitchFamily="34" charset="0"/>
              </a:rPr>
              <a:t>for foreign medical </a:t>
            </a:r>
            <a:r>
              <a:rPr lang="en-US" sz="2400" dirty="0" smtClean="0">
                <a:cs typeface="Arial" pitchFamily="34" charset="0"/>
              </a:rPr>
              <a:t>equipment </a:t>
            </a:r>
            <a:r>
              <a:rPr lang="en-US" sz="2400" dirty="0">
                <a:cs typeface="Arial" pitchFamily="34" charset="0"/>
              </a:rPr>
              <a:t>and </a:t>
            </a:r>
            <a:r>
              <a:rPr lang="en-US" sz="2400" dirty="0" smtClean="0">
                <a:cs typeface="Arial" pitchFamily="34" charset="0"/>
              </a:rPr>
              <a:t>pharmacy products</a:t>
            </a:r>
            <a:endParaRPr lang="ru-RU" sz="2400" dirty="0">
              <a:cs typeface="Times New Roman" pitchFamily="18" charset="0"/>
            </a:endParaRPr>
          </a:p>
        </p:txBody>
      </p:sp>
      <p:pic>
        <p:nvPicPr>
          <p:cNvPr id="8" name="Рисунок 7"/>
          <p:cNvPicPr>
            <a:picLocks noChangeAspect="1"/>
          </p:cNvPicPr>
          <p:nvPr/>
        </p:nvPicPr>
        <p:blipFill>
          <a:blip r:embed="rId2"/>
          <a:stretch>
            <a:fillRect/>
          </a:stretch>
        </p:blipFill>
        <p:spPr>
          <a:xfrm>
            <a:off x="680220" y="4156326"/>
            <a:ext cx="4186279" cy="2536761"/>
          </a:xfrm>
          <a:prstGeom prst="rect">
            <a:avLst/>
          </a:prstGeom>
        </p:spPr>
      </p:pic>
      <p:sp>
        <p:nvSpPr>
          <p:cNvPr id="10" name="Прямоугольник 9"/>
          <p:cNvSpPr/>
          <p:nvPr/>
        </p:nvSpPr>
        <p:spPr>
          <a:xfrm>
            <a:off x="8242306" y="4119286"/>
            <a:ext cx="3674533" cy="2610843"/>
          </a:xfrm>
          <a:prstGeom prst="rect">
            <a:avLst/>
          </a:prstGeom>
        </p:spPr>
        <p:txBody>
          <a:bodyPr wrap="square">
            <a:spAutoFit/>
          </a:bodyPr>
          <a:lstStyle/>
          <a:p>
            <a:pPr marL="342900" indent="-342900">
              <a:lnSpc>
                <a:spcPct val="150000"/>
              </a:lnSpc>
              <a:buFont typeface="Arial" charset="0"/>
              <a:buChar char="•"/>
            </a:pPr>
            <a:r>
              <a:rPr lang="en-US" sz="2800" smtClean="0"/>
              <a:t>Diagnostic </a:t>
            </a:r>
            <a:r>
              <a:rPr lang="en-US" sz="2800" dirty="0" smtClean="0"/>
              <a:t>center</a:t>
            </a:r>
            <a:endParaRPr lang="en-US" sz="2800" dirty="0"/>
          </a:p>
          <a:p>
            <a:pPr marL="342900" indent="-342900">
              <a:lnSpc>
                <a:spcPct val="150000"/>
              </a:lnSpc>
              <a:buFont typeface="Arial" charset="0"/>
              <a:buChar char="•"/>
            </a:pPr>
            <a:r>
              <a:rPr lang="en-US" sz="2800" dirty="0"/>
              <a:t>Rehabilitation </a:t>
            </a:r>
            <a:r>
              <a:rPr lang="en-US" sz="2800" dirty="0" smtClean="0"/>
              <a:t>center</a:t>
            </a:r>
            <a:endParaRPr lang="en-US" sz="2800" dirty="0"/>
          </a:p>
          <a:p>
            <a:pPr marL="342900" indent="-342900">
              <a:lnSpc>
                <a:spcPct val="150000"/>
              </a:lnSpc>
              <a:buFont typeface="Arial" charset="0"/>
              <a:buChar char="•"/>
            </a:pPr>
            <a:r>
              <a:rPr lang="en-US" sz="2800" dirty="0"/>
              <a:t>Research </a:t>
            </a:r>
            <a:r>
              <a:rPr lang="en-US" sz="2800" dirty="0" smtClean="0"/>
              <a:t>center</a:t>
            </a:r>
            <a:endParaRPr lang="en-US" sz="2800" dirty="0"/>
          </a:p>
          <a:p>
            <a:pPr marL="342900" indent="-342900">
              <a:lnSpc>
                <a:spcPct val="150000"/>
              </a:lnSpc>
              <a:buFont typeface="Arial" charset="0"/>
              <a:buChar char="•"/>
            </a:pPr>
            <a:r>
              <a:rPr lang="en-US" sz="2800" dirty="0"/>
              <a:t>Training center</a:t>
            </a:r>
          </a:p>
        </p:txBody>
      </p:sp>
      <p:pic>
        <p:nvPicPr>
          <p:cNvPr id="11" name="Рисунок 10"/>
          <p:cNvPicPr>
            <a:picLocks noChangeAspect="1"/>
          </p:cNvPicPr>
          <p:nvPr/>
        </p:nvPicPr>
        <p:blipFill rotWithShape="1">
          <a:blip r:embed="rId3"/>
          <a:srcRect l="7327" t="15511" r="31475" b="13381"/>
          <a:stretch/>
        </p:blipFill>
        <p:spPr>
          <a:xfrm>
            <a:off x="5477475" y="4455945"/>
            <a:ext cx="2571608" cy="2135353"/>
          </a:xfrm>
          <a:prstGeom prst="rect">
            <a:avLst/>
          </a:prstGeom>
        </p:spPr>
      </p:pic>
      <p:pic>
        <p:nvPicPr>
          <p:cNvPr id="12" name="Рисунок 11"/>
          <p:cNvPicPr>
            <a:picLocks noChangeAspect="1"/>
          </p:cNvPicPr>
          <p:nvPr/>
        </p:nvPicPr>
        <p:blipFill rotWithShape="1">
          <a:blip r:embed="rId4"/>
          <a:srcRect l="4804" t="20059" r="2429" b="9232"/>
          <a:stretch/>
        </p:blipFill>
        <p:spPr>
          <a:xfrm>
            <a:off x="6851119" y="1456887"/>
            <a:ext cx="4969405" cy="2516786"/>
          </a:xfrm>
          <a:prstGeom prst="rect">
            <a:avLst/>
          </a:prstGeom>
        </p:spPr>
      </p:pic>
    </p:spTree>
    <p:extLst>
      <p:ext uri="{BB962C8B-B14F-4D97-AF65-F5344CB8AC3E}">
        <p14:creationId xmlns:p14="http://schemas.microsoft.com/office/powerpoint/2010/main" val="7500520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Рисунок 26"/>
          <p:cNvPicPr>
            <a:picLocks noChangeAspect="1"/>
          </p:cNvPicPr>
          <p:nvPr/>
        </p:nvPicPr>
        <p:blipFill rotWithShape="1">
          <a:blip r:embed="rId3" cstate="print">
            <a:extLst>
              <a:ext uri="{28A0092B-C50C-407E-A947-70E740481C1C}">
                <a14:useLocalDpi xmlns:a14="http://schemas.microsoft.com/office/drawing/2010/main" val="0"/>
              </a:ext>
            </a:extLst>
          </a:blip>
          <a:srcRect l="5108" t="12930" r="4599" b="10886"/>
          <a:stretch/>
        </p:blipFill>
        <p:spPr>
          <a:xfrm>
            <a:off x="6090707" y="1277936"/>
            <a:ext cx="5391544" cy="3032744"/>
          </a:xfrm>
          <a:prstGeom prst="rect">
            <a:avLst/>
          </a:prstGeom>
        </p:spPr>
      </p:pic>
      <p:pic>
        <p:nvPicPr>
          <p:cNvPr id="13" name="Рисунок 12"/>
          <p:cNvPicPr>
            <a:picLocks noChangeAspect="1"/>
          </p:cNvPicPr>
          <p:nvPr/>
        </p:nvPicPr>
        <p:blipFill rotWithShape="1">
          <a:blip r:embed="rId4" cstate="print">
            <a:extLst>
              <a:ext uri="{28A0092B-C50C-407E-A947-70E740481C1C}">
                <a14:useLocalDpi xmlns:a14="http://schemas.microsoft.com/office/drawing/2010/main" val="0"/>
              </a:ext>
            </a:extLst>
          </a:blip>
          <a:srcRect t="7746" b="7746"/>
          <a:stretch/>
        </p:blipFill>
        <p:spPr>
          <a:xfrm>
            <a:off x="370799" y="1277938"/>
            <a:ext cx="5391541" cy="3032742"/>
          </a:xfrm>
          <a:prstGeom prst="rect">
            <a:avLst/>
          </a:prstGeom>
        </p:spPr>
      </p:pic>
      <p:sp>
        <p:nvSpPr>
          <p:cNvPr id="7" name="Заголовок 6"/>
          <p:cNvSpPr>
            <a:spLocks noGrp="1"/>
          </p:cNvSpPr>
          <p:nvPr>
            <p:ph type="title"/>
          </p:nvPr>
        </p:nvSpPr>
        <p:spPr/>
        <p:txBody>
          <a:bodyPr/>
          <a:lstStyle/>
          <a:p>
            <a:r>
              <a:rPr lang="en-US" dirty="0" smtClean="0"/>
              <a:t>THE DEVELOPMENT OF THE SOCIAL SPHERE</a:t>
            </a:r>
            <a:endParaRPr lang="ru-RU" dirty="0"/>
          </a:p>
        </p:txBody>
      </p:sp>
      <p:sp>
        <p:nvSpPr>
          <p:cNvPr id="11" name="Текст 10"/>
          <p:cNvSpPr>
            <a:spLocks noGrp="1"/>
          </p:cNvSpPr>
          <p:nvPr>
            <p:ph type="body" sz="quarter" idx="13"/>
          </p:nvPr>
        </p:nvSpPr>
        <p:spPr/>
        <p:txBody>
          <a:bodyPr/>
          <a:lstStyle/>
          <a:p>
            <a:r>
              <a:rPr lang="en-US" dirty="0" smtClean="0"/>
              <a:t>EDUCATION AND PUBLIC HEALTH SERVICE IN MOSCOW</a:t>
            </a:r>
            <a:endParaRPr lang="en-US" dirty="0"/>
          </a:p>
        </p:txBody>
      </p:sp>
      <p:sp>
        <p:nvSpPr>
          <p:cNvPr id="28" name="Заголовок 5"/>
          <p:cNvSpPr txBox="1">
            <a:spLocks/>
          </p:cNvSpPr>
          <p:nvPr/>
        </p:nvSpPr>
        <p:spPr>
          <a:xfrm>
            <a:off x="4265646" y="-1719673"/>
            <a:ext cx="6365697" cy="1120089"/>
          </a:xfrm>
          <a:prstGeom prst="rect">
            <a:avLst/>
          </a:prstGeom>
        </p:spPr>
        <p:txBody>
          <a:bodyPr lIns="94600" tIns="47300" rIns="94600" bIns="47300"/>
          <a:lstStyle>
            <a:lvl1pPr algn="l" defTabSz="457200" rtl="0" eaLnBrk="1" fontAlgn="base" hangingPunct="1">
              <a:lnSpc>
                <a:spcPct val="90000"/>
              </a:lnSpc>
              <a:spcBef>
                <a:spcPct val="0"/>
              </a:spcBef>
              <a:spcAft>
                <a:spcPct val="0"/>
              </a:spcAft>
              <a:defRPr kumimoji="1" sz="2400" kern="1200">
                <a:solidFill>
                  <a:schemeClr val="bg1"/>
                </a:solidFill>
                <a:latin typeface="Verdana"/>
                <a:ea typeface="Arial" charset="0"/>
                <a:cs typeface="Verdana"/>
              </a:defRPr>
            </a:lvl1pPr>
            <a:lvl2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2pPr>
            <a:lvl3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3pPr>
            <a:lvl4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4pPr>
            <a:lvl5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5pPr>
            <a:lvl6pPr marL="4572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6pPr>
            <a:lvl7pPr marL="9144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7pPr>
            <a:lvl8pPr marL="13716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8pPr>
            <a:lvl9pPr marL="18288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9pPr>
          </a:lstStyle>
          <a:p>
            <a:endParaRPr lang="en-US" sz="2052" dirty="0">
              <a:solidFill>
                <a:schemeClr val="accent5">
                  <a:lumMod val="50000"/>
                </a:schemeClr>
              </a:solidFill>
              <a:latin typeface="Arial Narrow" pitchFamily="34" charset="0"/>
              <a:cs typeface="Arial" panose="020B0604020202020204" pitchFamily="34" charset="0"/>
            </a:endParaRPr>
          </a:p>
        </p:txBody>
      </p:sp>
      <p:sp>
        <p:nvSpPr>
          <p:cNvPr id="48" name="Объект 2"/>
          <p:cNvSpPr txBox="1">
            <a:spLocks/>
          </p:cNvSpPr>
          <p:nvPr/>
        </p:nvSpPr>
        <p:spPr>
          <a:xfrm>
            <a:off x="2410475" y="4171724"/>
            <a:ext cx="3905850" cy="1828799"/>
          </a:xfrm>
          <a:prstGeom prst="rect">
            <a:avLst/>
          </a:prstGeom>
        </p:spPr>
        <p:txBody>
          <a:bodyPr>
            <a:normAutofit/>
          </a:bodyPr>
          <a:lstStyle>
            <a:lvl1pPr marL="552792" indent="-552792" algn="l" defTabSz="1474113" rtl="0" eaLnBrk="1" latinLnBrk="0" hangingPunct="1">
              <a:spcBef>
                <a:spcPct val="20000"/>
              </a:spcBef>
              <a:buFont typeface="Arial" pitchFamily="34" charset="0"/>
              <a:buChar char="•"/>
              <a:defRPr sz="5200" kern="1200">
                <a:solidFill>
                  <a:schemeClr val="tx1"/>
                </a:solidFill>
                <a:latin typeface="+mn-lt"/>
                <a:ea typeface="+mn-ea"/>
                <a:cs typeface="+mn-cs"/>
              </a:defRPr>
            </a:lvl1pPr>
            <a:lvl2pPr marL="1197719" indent="-460660" algn="l" defTabSz="1474113" rtl="0" eaLnBrk="1" latinLnBrk="0" hangingPunct="1">
              <a:spcBef>
                <a:spcPct val="20000"/>
              </a:spcBef>
              <a:buFont typeface="Arial" pitchFamily="34" charset="0"/>
              <a:buChar char="–"/>
              <a:defRPr sz="4500" kern="1200">
                <a:solidFill>
                  <a:schemeClr val="tx1"/>
                </a:solidFill>
                <a:latin typeface="+mn-lt"/>
                <a:ea typeface="+mn-ea"/>
                <a:cs typeface="+mn-cs"/>
              </a:defRPr>
            </a:lvl2pPr>
            <a:lvl3pPr marL="1842645" indent="-368530" algn="l" defTabSz="1474113" rtl="0" eaLnBrk="1" latinLnBrk="0" hangingPunct="1">
              <a:spcBef>
                <a:spcPct val="20000"/>
              </a:spcBef>
              <a:buFont typeface="Arial" pitchFamily="34" charset="0"/>
              <a:buChar char="•"/>
              <a:defRPr sz="3900" kern="1200">
                <a:solidFill>
                  <a:schemeClr val="tx1"/>
                </a:solidFill>
                <a:latin typeface="+mn-lt"/>
                <a:ea typeface="+mn-ea"/>
                <a:cs typeface="+mn-cs"/>
              </a:defRPr>
            </a:lvl3pPr>
            <a:lvl4pPr marL="2579700"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316755"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405381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90869"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527924"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26498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endParaRPr lang="ru-RU" sz="2052" dirty="0">
              <a:solidFill>
                <a:srgbClr val="E46C0A"/>
              </a:solidFill>
              <a:latin typeface="Arial" pitchFamily="34" charset="0"/>
              <a:cs typeface="Arial" pitchFamily="34" charset="0"/>
            </a:endParaRPr>
          </a:p>
        </p:txBody>
      </p:sp>
      <p:sp>
        <p:nvSpPr>
          <p:cNvPr id="54" name="Объект 2"/>
          <p:cNvSpPr txBox="1">
            <a:spLocks/>
          </p:cNvSpPr>
          <p:nvPr/>
        </p:nvSpPr>
        <p:spPr>
          <a:xfrm>
            <a:off x="2410475" y="1926078"/>
            <a:ext cx="3905850" cy="1828799"/>
          </a:xfrm>
          <a:prstGeom prst="rect">
            <a:avLst/>
          </a:prstGeom>
        </p:spPr>
        <p:txBody>
          <a:bodyPr>
            <a:normAutofit/>
          </a:bodyPr>
          <a:lstStyle>
            <a:lvl1pPr marL="552792" indent="-552792" algn="l" defTabSz="1474113" rtl="0" eaLnBrk="1" latinLnBrk="0" hangingPunct="1">
              <a:spcBef>
                <a:spcPct val="20000"/>
              </a:spcBef>
              <a:buFont typeface="Arial" pitchFamily="34" charset="0"/>
              <a:buChar char="•"/>
              <a:defRPr sz="5200" kern="1200">
                <a:solidFill>
                  <a:schemeClr val="tx1"/>
                </a:solidFill>
                <a:latin typeface="+mn-lt"/>
                <a:ea typeface="+mn-ea"/>
                <a:cs typeface="+mn-cs"/>
              </a:defRPr>
            </a:lvl1pPr>
            <a:lvl2pPr marL="1197719" indent="-460660" algn="l" defTabSz="1474113" rtl="0" eaLnBrk="1" latinLnBrk="0" hangingPunct="1">
              <a:spcBef>
                <a:spcPct val="20000"/>
              </a:spcBef>
              <a:buFont typeface="Arial" pitchFamily="34" charset="0"/>
              <a:buChar char="–"/>
              <a:defRPr sz="4500" kern="1200">
                <a:solidFill>
                  <a:schemeClr val="tx1"/>
                </a:solidFill>
                <a:latin typeface="+mn-lt"/>
                <a:ea typeface="+mn-ea"/>
                <a:cs typeface="+mn-cs"/>
              </a:defRPr>
            </a:lvl2pPr>
            <a:lvl3pPr marL="1842645" indent="-368530" algn="l" defTabSz="1474113" rtl="0" eaLnBrk="1" latinLnBrk="0" hangingPunct="1">
              <a:spcBef>
                <a:spcPct val="20000"/>
              </a:spcBef>
              <a:buFont typeface="Arial" pitchFamily="34" charset="0"/>
              <a:buChar char="•"/>
              <a:defRPr sz="3900" kern="1200">
                <a:solidFill>
                  <a:schemeClr val="tx1"/>
                </a:solidFill>
                <a:latin typeface="+mn-lt"/>
                <a:ea typeface="+mn-ea"/>
                <a:cs typeface="+mn-cs"/>
              </a:defRPr>
            </a:lvl3pPr>
            <a:lvl4pPr marL="2579700"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316755"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405381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90869"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527924"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26498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endParaRPr lang="ru-RU" sz="2052" dirty="0">
              <a:solidFill>
                <a:srgbClr val="E46C0A"/>
              </a:solidFill>
              <a:latin typeface="Arial" pitchFamily="34" charset="0"/>
              <a:cs typeface="Arial" pitchFamily="34" charset="0"/>
            </a:endParaRPr>
          </a:p>
        </p:txBody>
      </p:sp>
      <p:sp>
        <p:nvSpPr>
          <p:cNvPr id="22" name="Прямоугольник 21"/>
          <p:cNvSpPr/>
          <p:nvPr/>
        </p:nvSpPr>
        <p:spPr>
          <a:xfrm>
            <a:off x="341087" y="3466918"/>
            <a:ext cx="5114925" cy="929485"/>
          </a:xfrm>
          <a:prstGeom prst="rect">
            <a:avLst/>
          </a:prstGeom>
        </p:spPr>
        <p:txBody>
          <a:bodyPr wrap="square">
            <a:spAutoFit/>
          </a:bodyPr>
          <a:lstStyle/>
          <a:p>
            <a:pPr lvl="0">
              <a:lnSpc>
                <a:spcPct val="80000"/>
              </a:lnSpc>
            </a:pPr>
            <a:r>
              <a:rPr lang="en-US" sz="1600" b="1" dirty="0">
                <a:solidFill>
                  <a:schemeClr val="bg1"/>
                </a:solidFill>
              </a:rPr>
              <a:t>Moscow state program </a:t>
            </a:r>
            <a:endParaRPr lang="ru-RU" sz="1600" b="1" dirty="0">
              <a:solidFill>
                <a:schemeClr val="bg1"/>
              </a:solidFill>
            </a:endParaRPr>
          </a:p>
          <a:p>
            <a:pPr lvl="0">
              <a:lnSpc>
                <a:spcPct val="80000"/>
              </a:lnSpc>
            </a:pPr>
            <a:r>
              <a:rPr lang="ru-RU" sz="2600" b="1" dirty="0">
                <a:solidFill>
                  <a:schemeClr val="bg1"/>
                </a:solidFill>
              </a:rPr>
              <a:t>«</a:t>
            </a:r>
            <a:r>
              <a:rPr lang="en-US" sz="2600" b="1" dirty="0">
                <a:solidFill>
                  <a:schemeClr val="bg1"/>
                </a:solidFill>
              </a:rPr>
              <a:t>City education development</a:t>
            </a:r>
            <a:r>
              <a:rPr lang="ru-RU" sz="2600" b="1" dirty="0" smtClean="0">
                <a:solidFill>
                  <a:schemeClr val="bg1"/>
                </a:solidFill>
              </a:rPr>
              <a:t>»</a:t>
            </a:r>
            <a:br>
              <a:rPr lang="ru-RU" sz="2600" b="1" dirty="0" smtClean="0">
                <a:solidFill>
                  <a:schemeClr val="bg1"/>
                </a:solidFill>
              </a:rPr>
            </a:br>
            <a:r>
              <a:rPr lang="en-US" sz="2600" b="1" dirty="0" smtClean="0">
                <a:solidFill>
                  <a:schemeClr val="bg1"/>
                </a:solidFill>
              </a:rPr>
              <a:t>2012-2018 </a:t>
            </a:r>
            <a:endParaRPr lang="en-US" sz="2600" b="1" dirty="0">
              <a:solidFill>
                <a:schemeClr val="bg1"/>
              </a:solidFill>
            </a:endParaRPr>
          </a:p>
        </p:txBody>
      </p:sp>
      <p:sp>
        <p:nvSpPr>
          <p:cNvPr id="24" name="Прямоугольник 23"/>
          <p:cNvSpPr/>
          <p:nvPr/>
        </p:nvSpPr>
        <p:spPr>
          <a:xfrm>
            <a:off x="6183169" y="3453408"/>
            <a:ext cx="4703906" cy="880241"/>
          </a:xfrm>
          <a:prstGeom prst="rect">
            <a:avLst/>
          </a:prstGeom>
        </p:spPr>
        <p:txBody>
          <a:bodyPr wrap="square">
            <a:spAutoFit/>
          </a:bodyPr>
          <a:lstStyle/>
          <a:p>
            <a:pPr lvl="0">
              <a:lnSpc>
                <a:spcPct val="80000"/>
              </a:lnSpc>
            </a:pPr>
            <a:r>
              <a:rPr lang="en-US" sz="1600" b="1" dirty="0">
                <a:solidFill>
                  <a:schemeClr val="bg1"/>
                </a:solidFill>
              </a:rPr>
              <a:t>Moscow state program </a:t>
            </a:r>
            <a:endParaRPr lang="ru-RU" sz="1600" b="1" dirty="0">
              <a:solidFill>
                <a:schemeClr val="bg1"/>
              </a:solidFill>
            </a:endParaRPr>
          </a:p>
          <a:p>
            <a:pPr lvl="0">
              <a:lnSpc>
                <a:spcPct val="80000"/>
              </a:lnSpc>
            </a:pPr>
            <a:r>
              <a:rPr lang="ru-RU" sz="2400" b="1" dirty="0">
                <a:solidFill>
                  <a:schemeClr val="bg1"/>
                </a:solidFill>
              </a:rPr>
              <a:t>«</a:t>
            </a:r>
            <a:r>
              <a:rPr lang="en-US" sz="2400" b="1" dirty="0">
                <a:solidFill>
                  <a:schemeClr val="bg1"/>
                </a:solidFill>
              </a:rPr>
              <a:t>City healthcare development</a:t>
            </a:r>
            <a:r>
              <a:rPr lang="ru-RU" sz="2400" b="1" dirty="0">
                <a:solidFill>
                  <a:schemeClr val="bg1"/>
                </a:solidFill>
              </a:rPr>
              <a:t>»</a:t>
            </a:r>
            <a:r>
              <a:rPr lang="en-US" sz="2400" b="1" dirty="0">
                <a:solidFill>
                  <a:schemeClr val="bg1"/>
                </a:solidFill>
              </a:rPr>
              <a:t> </a:t>
            </a:r>
            <a:r>
              <a:rPr lang="ru-RU" sz="2400" b="1" dirty="0">
                <a:solidFill>
                  <a:schemeClr val="bg1"/>
                </a:solidFill>
              </a:rPr>
              <a:t/>
            </a:r>
            <a:br>
              <a:rPr lang="ru-RU" sz="2400" b="1" dirty="0">
                <a:solidFill>
                  <a:schemeClr val="bg1"/>
                </a:solidFill>
              </a:rPr>
            </a:br>
            <a:r>
              <a:rPr lang="en-US" sz="2400" b="1" dirty="0">
                <a:solidFill>
                  <a:schemeClr val="bg1"/>
                </a:solidFill>
              </a:rPr>
              <a:t>2012-2020 </a:t>
            </a:r>
          </a:p>
        </p:txBody>
      </p:sp>
      <p:sp>
        <p:nvSpPr>
          <p:cNvPr id="40" name="Объект 13"/>
          <p:cNvSpPr>
            <a:spLocks noGrp="1"/>
          </p:cNvSpPr>
          <p:nvPr>
            <p:ph sz="half" idx="1"/>
          </p:nvPr>
        </p:nvSpPr>
        <p:spPr>
          <a:xfrm>
            <a:off x="370799" y="4414424"/>
            <a:ext cx="5616043" cy="2395526"/>
          </a:xfrm>
        </p:spPr>
        <p:txBody>
          <a:bodyPr>
            <a:noAutofit/>
          </a:bodyPr>
          <a:lstStyle/>
          <a:p>
            <a:pPr>
              <a:lnSpc>
                <a:spcPct val="100000"/>
              </a:lnSpc>
              <a:spcBef>
                <a:spcPts val="0"/>
              </a:spcBef>
              <a:spcAft>
                <a:spcPts val="1200"/>
              </a:spcAft>
            </a:pPr>
            <a:r>
              <a:rPr lang="en-US" sz="2400" b="1" dirty="0" smtClean="0">
                <a:solidFill>
                  <a:srgbClr val="31859C"/>
                </a:solidFill>
              </a:rPr>
              <a:t>Budget – </a:t>
            </a:r>
            <a:r>
              <a:rPr lang="pt-BR" sz="2400" b="1" dirty="0" smtClean="0">
                <a:solidFill>
                  <a:srgbClr val="31859C"/>
                </a:solidFill>
              </a:rPr>
              <a:t>$</a:t>
            </a:r>
            <a:r>
              <a:rPr lang="en-US" sz="2400" b="1" dirty="0" smtClean="0">
                <a:solidFill>
                  <a:srgbClr val="31859C"/>
                </a:solidFill>
              </a:rPr>
              <a:t> 28 </a:t>
            </a:r>
            <a:r>
              <a:rPr lang="en-US" sz="2400" b="1" dirty="0" err="1" smtClean="0">
                <a:solidFill>
                  <a:srgbClr val="31859C"/>
                </a:solidFill>
              </a:rPr>
              <a:t>bln</a:t>
            </a:r>
            <a:endParaRPr lang="ru-RU" sz="2400" b="1" dirty="0" smtClean="0">
              <a:solidFill>
                <a:srgbClr val="31859C"/>
              </a:solidFill>
            </a:endParaRPr>
          </a:p>
          <a:p>
            <a:pPr marL="180975" indent="-180975">
              <a:lnSpc>
                <a:spcPct val="100000"/>
              </a:lnSpc>
              <a:spcBef>
                <a:spcPts val="0"/>
              </a:spcBef>
              <a:spcAft>
                <a:spcPts val="1200"/>
              </a:spcAft>
              <a:buClr>
                <a:srgbClr val="31859C"/>
              </a:buClr>
              <a:buFont typeface="Arial" panose="020B0604020202020204" pitchFamily="34" charset="0"/>
              <a:buChar char="•"/>
            </a:pPr>
            <a:r>
              <a:rPr lang="ru-RU" sz="2400" b="1" dirty="0" smtClean="0"/>
              <a:t>224 000 </a:t>
            </a:r>
            <a:r>
              <a:rPr lang="en-US" sz="2400" dirty="0" smtClean="0"/>
              <a:t>computers and </a:t>
            </a:r>
            <a:r>
              <a:rPr lang="en-US" sz="2400" b="1" dirty="0" smtClean="0"/>
              <a:t>129 000 </a:t>
            </a:r>
            <a:r>
              <a:rPr lang="en-US" sz="2400" dirty="0" smtClean="0"/>
              <a:t>notebooks </a:t>
            </a:r>
            <a:r>
              <a:rPr lang="en-US" sz="2400" dirty="0"/>
              <a:t>&amp;</a:t>
            </a:r>
            <a:r>
              <a:rPr lang="en-US" sz="2400" dirty="0" smtClean="0"/>
              <a:t> gadgets</a:t>
            </a:r>
          </a:p>
          <a:p>
            <a:pPr marL="180975" indent="-180975">
              <a:lnSpc>
                <a:spcPct val="100000"/>
              </a:lnSpc>
              <a:spcBef>
                <a:spcPts val="0"/>
              </a:spcBef>
              <a:spcAft>
                <a:spcPts val="1200"/>
              </a:spcAft>
              <a:buClr>
                <a:srgbClr val="31859C"/>
              </a:buClr>
              <a:buFont typeface="Arial" panose="020B0604020202020204" pitchFamily="34" charset="0"/>
              <a:buChar char="•"/>
            </a:pPr>
            <a:r>
              <a:rPr lang="en-US" sz="2400" b="1" dirty="0" smtClean="0"/>
              <a:t>17 000 </a:t>
            </a:r>
            <a:r>
              <a:rPr lang="en-US" sz="2400" dirty="0" smtClean="0"/>
              <a:t>interactive whiteboards</a:t>
            </a:r>
          </a:p>
          <a:p>
            <a:pPr marL="180975" indent="-180975">
              <a:lnSpc>
                <a:spcPct val="100000"/>
              </a:lnSpc>
              <a:spcBef>
                <a:spcPts val="0"/>
              </a:spcBef>
              <a:spcAft>
                <a:spcPts val="1200"/>
              </a:spcAft>
              <a:buClr>
                <a:srgbClr val="31859C"/>
              </a:buClr>
              <a:buFont typeface="Arial" panose="020B0604020202020204" pitchFamily="34" charset="0"/>
              <a:buChar char="•"/>
            </a:pPr>
            <a:r>
              <a:rPr lang="en-US" sz="2400" b="1" dirty="0" smtClean="0"/>
              <a:t>28 000 </a:t>
            </a:r>
            <a:r>
              <a:rPr lang="en-US" sz="2400" dirty="0" smtClean="0"/>
              <a:t>multimedia projectors</a:t>
            </a:r>
            <a:endParaRPr lang="ru-RU" sz="2400" dirty="0"/>
          </a:p>
        </p:txBody>
      </p:sp>
      <p:sp>
        <p:nvSpPr>
          <p:cNvPr id="41" name="Объект 14"/>
          <p:cNvSpPr>
            <a:spLocks noGrp="1"/>
          </p:cNvSpPr>
          <p:nvPr>
            <p:ph sz="half" idx="2"/>
          </p:nvPr>
        </p:nvSpPr>
        <p:spPr>
          <a:xfrm>
            <a:off x="6183168" y="4414424"/>
            <a:ext cx="5860785" cy="2395526"/>
          </a:xfrm>
        </p:spPr>
        <p:txBody>
          <a:bodyPr>
            <a:normAutofit fontScale="85000" lnSpcReduction="10000"/>
          </a:bodyPr>
          <a:lstStyle/>
          <a:p>
            <a:pPr>
              <a:lnSpc>
                <a:spcPct val="100000"/>
              </a:lnSpc>
              <a:spcBef>
                <a:spcPts val="0"/>
              </a:spcBef>
              <a:spcAft>
                <a:spcPts val="1200"/>
              </a:spcAft>
            </a:pPr>
            <a:r>
              <a:rPr lang="en-US" sz="2800" b="1" dirty="0" smtClean="0">
                <a:solidFill>
                  <a:srgbClr val="31859C"/>
                </a:solidFill>
              </a:rPr>
              <a:t>Budget – </a:t>
            </a:r>
            <a:r>
              <a:rPr lang="pt-BR" sz="2800" b="1" dirty="0" smtClean="0">
                <a:solidFill>
                  <a:srgbClr val="31859C"/>
                </a:solidFill>
              </a:rPr>
              <a:t>$</a:t>
            </a:r>
            <a:r>
              <a:rPr lang="en-US" sz="2800" b="1" dirty="0" smtClean="0">
                <a:solidFill>
                  <a:srgbClr val="31859C"/>
                </a:solidFill>
              </a:rPr>
              <a:t> 27 </a:t>
            </a:r>
            <a:r>
              <a:rPr lang="en-US" sz="2800" b="1" dirty="0" err="1" smtClean="0">
                <a:solidFill>
                  <a:srgbClr val="31859C"/>
                </a:solidFill>
              </a:rPr>
              <a:t>bln</a:t>
            </a:r>
            <a:r>
              <a:rPr lang="en-US" sz="2800" b="1" dirty="0" smtClean="0">
                <a:solidFill>
                  <a:srgbClr val="31859C"/>
                </a:solidFill>
              </a:rPr>
              <a:t>  </a:t>
            </a:r>
            <a:endParaRPr lang="ru-RU" sz="2800" b="1" dirty="0" smtClean="0">
              <a:solidFill>
                <a:srgbClr val="31859C"/>
              </a:solidFill>
            </a:endParaRPr>
          </a:p>
          <a:p>
            <a:pPr marL="180975" indent="-180975">
              <a:lnSpc>
                <a:spcPct val="100000"/>
              </a:lnSpc>
              <a:spcBef>
                <a:spcPts val="0"/>
              </a:spcBef>
              <a:spcAft>
                <a:spcPts val="1200"/>
              </a:spcAft>
              <a:buClr>
                <a:srgbClr val="31859C"/>
              </a:buClr>
              <a:buFont typeface="Arial" panose="020B0604020202020204" pitchFamily="34" charset="0"/>
              <a:buChar char="•"/>
            </a:pPr>
            <a:r>
              <a:rPr lang="en-US" sz="2800" b="1" dirty="0" smtClean="0"/>
              <a:t>More than 85% </a:t>
            </a:r>
            <a:r>
              <a:rPr lang="en-US" sz="2800" dirty="0" smtClean="0"/>
              <a:t>- the amount of medical institutions renovated by the end of 2016</a:t>
            </a:r>
          </a:p>
          <a:p>
            <a:pPr marL="180975" indent="-180975">
              <a:lnSpc>
                <a:spcPct val="100000"/>
              </a:lnSpc>
              <a:spcBef>
                <a:spcPts val="0"/>
              </a:spcBef>
              <a:spcAft>
                <a:spcPts val="1200"/>
              </a:spcAft>
              <a:buClr>
                <a:srgbClr val="31859C"/>
              </a:buClr>
              <a:buFont typeface="Arial" panose="020B0604020202020204" pitchFamily="34" charset="0"/>
              <a:buChar char="•"/>
            </a:pPr>
            <a:r>
              <a:rPr lang="en-US" sz="2800" b="1" dirty="0" smtClean="0"/>
              <a:t>8 minutes </a:t>
            </a:r>
            <a:r>
              <a:rPr lang="en-US" sz="2800" dirty="0" smtClean="0"/>
              <a:t>– the average waiting time ambulance team arrive to the place of the traffic accident </a:t>
            </a:r>
            <a:endParaRPr lang="ru-RU" sz="2800" dirty="0"/>
          </a:p>
        </p:txBody>
      </p:sp>
    </p:spTree>
    <p:extLst>
      <p:ext uri="{BB962C8B-B14F-4D97-AF65-F5344CB8AC3E}">
        <p14:creationId xmlns:p14="http://schemas.microsoft.com/office/powerpoint/2010/main" val="910852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en-US" dirty="0" smtClean="0"/>
              <a:t>HOUSING RENOVATION</a:t>
            </a:r>
            <a:endParaRPr lang="ru-RU" dirty="0"/>
          </a:p>
        </p:txBody>
      </p:sp>
      <p:sp>
        <p:nvSpPr>
          <p:cNvPr id="11" name="Текст 10"/>
          <p:cNvSpPr>
            <a:spLocks noGrp="1"/>
          </p:cNvSpPr>
          <p:nvPr>
            <p:ph type="body" sz="quarter" idx="13"/>
          </p:nvPr>
        </p:nvSpPr>
        <p:spPr/>
        <p:txBody>
          <a:bodyPr/>
          <a:lstStyle/>
          <a:p>
            <a:r>
              <a:rPr lang="en-US" dirty="0" smtClean="0"/>
              <a:t>CREATION OF URBAN ENVIRONMENT OF NEW QUALITY</a:t>
            </a:r>
            <a:endParaRPr lang="en-US" dirty="0"/>
          </a:p>
        </p:txBody>
      </p:sp>
      <p:sp>
        <p:nvSpPr>
          <p:cNvPr id="28" name="Заголовок 5"/>
          <p:cNvSpPr txBox="1">
            <a:spLocks/>
          </p:cNvSpPr>
          <p:nvPr/>
        </p:nvSpPr>
        <p:spPr>
          <a:xfrm>
            <a:off x="4265646" y="-1719673"/>
            <a:ext cx="6365697" cy="1120089"/>
          </a:xfrm>
          <a:prstGeom prst="rect">
            <a:avLst/>
          </a:prstGeom>
        </p:spPr>
        <p:txBody>
          <a:bodyPr lIns="94600" tIns="47300" rIns="94600" bIns="47300"/>
          <a:lstStyle>
            <a:lvl1pPr algn="l" defTabSz="457200" rtl="0" eaLnBrk="1" fontAlgn="base" hangingPunct="1">
              <a:lnSpc>
                <a:spcPct val="90000"/>
              </a:lnSpc>
              <a:spcBef>
                <a:spcPct val="0"/>
              </a:spcBef>
              <a:spcAft>
                <a:spcPct val="0"/>
              </a:spcAft>
              <a:defRPr kumimoji="1" sz="2400" kern="1200">
                <a:solidFill>
                  <a:schemeClr val="bg1"/>
                </a:solidFill>
                <a:latin typeface="Verdana"/>
                <a:ea typeface="Arial" charset="0"/>
                <a:cs typeface="Verdana"/>
              </a:defRPr>
            </a:lvl1pPr>
            <a:lvl2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2pPr>
            <a:lvl3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3pPr>
            <a:lvl4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4pPr>
            <a:lvl5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5pPr>
            <a:lvl6pPr marL="4572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6pPr>
            <a:lvl7pPr marL="9144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7pPr>
            <a:lvl8pPr marL="13716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8pPr>
            <a:lvl9pPr marL="18288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9pPr>
          </a:lstStyle>
          <a:p>
            <a:endParaRPr lang="en-US" sz="2052" dirty="0">
              <a:solidFill>
                <a:schemeClr val="accent5">
                  <a:lumMod val="50000"/>
                </a:schemeClr>
              </a:solidFill>
              <a:latin typeface="Arial Narrow" pitchFamily="34" charset="0"/>
              <a:cs typeface="Arial" panose="020B0604020202020204" pitchFamily="34" charset="0"/>
            </a:endParaRPr>
          </a:p>
        </p:txBody>
      </p:sp>
      <p:sp>
        <p:nvSpPr>
          <p:cNvPr id="48" name="Объект 2"/>
          <p:cNvSpPr txBox="1">
            <a:spLocks/>
          </p:cNvSpPr>
          <p:nvPr/>
        </p:nvSpPr>
        <p:spPr>
          <a:xfrm>
            <a:off x="2410475" y="4171724"/>
            <a:ext cx="3905850" cy="1828799"/>
          </a:xfrm>
          <a:prstGeom prst="rect">
            <a:avLst/>
          </a:prstGeom>
        </p:spPr>
        <p:txBody>
          <a:bodyPr>
            <a:normAutofit/>
          </a:bodyPr>
          <a:lstStyle>
            <a:lvl1pPr marL="552792" indent="-552792" algn="l" defTabSz="1474113" rtl="0" eaLnBrk="1" latinLnBrk="0" hangingPunct="1">
              <a:spcBef>
                <a:spcPct val="20000"/>
              </a:spcBef>
              <a:buFont typeface="Arial" pitchFamily="34" charset="0"/>
              <a:buChar char="•"/>
              <a:defRPr sz="5200" kern="1200">
                <a:solidFill>
                  <a:schemeClr val="tx1"/>
                </a:solidFill>
                <a:latin typeface="+mn-lt"/>
                <a:ea typeface="+mn-ea"/>
                <a:cs typeface="+mn-cs"/>
              </a:defRPr>
            </a:lvl1pPr>
            <a:lvl2pPr marL="1197719" indent="-460660" algn="l" defTabSz="1474113" rtl="0" eaLnBrk="1" latinLnBrk="0" hangingPunct="1">
              <a:spcBef>
                <a:spcPct val="20000"/>
              </a:spcBef>
              <a:buFont typeface="Arial" pitchFamily="34" charset="0"/>
              <a:buChar char="–"/>
              <a:defRPr sz="4500" kern="1200">
                <a:solidFill>
                  <a:schemeClr val="tx1"/>
                </a:solidFill>
                <a:latin typeface="+mn-lt"/>
                <a:ea typeface="+mn-ea"/>
                <a:cs typeface="+mn-cs"/>
              </a:defRPr>
            </a:lvl2pPr>
            <a:lvl3pPr marL="1842645" indent="-368530" algn="l" defTabSz="1474113" rtl="0" eaLnBrk="1" latinLnBrk="0" hangingPunct="1">
              <a:spcBef>
                <a:spcPct val="20000"/>
              </a:spcBef>
              <a:buFont typeface="Arial" pitchFamily="34" charset="0"/>
              <a:buChar char="•"/>
              <a:defRPr sz="3900" kern="1200">
                <a:solidFill>
                  <a:schemeClr val="tx1"/>
                </a:solidFill>
                <a:latin typeface="+mn-lt"/>
                <a:ea typeface="+mn-ea"/>
                <a:cs typeface="+mn-cs"/>
              </a:defRPr>
            </a:lvl3pPr>
            <a:lvl4pPr marL="2579700"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316755"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405381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90869"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527924"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26498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endParaRPr lang="ru-RU" sz="2052" dirty="0">
              <a:solidFill>
                <a:srgbClr val="E46C0A"/>
              </a:solidFill>
              <a:latin typeface="Arial" pitchFamily="34" charset="0"/>
              <a:cs typeface="Arial" pitchFamily="34" charset="0"/>
            </a:endParaRPr>
          </a:p>
        </p:txBody>
      </p:sp>
      <p:sp>
        <p:nvSpPr>
          <p:cNvPr id="54" name="Объект 2"/>
          <p:cNvSpPr txBox="1">
            <a:spLocks/>
          </p:cNvSpPr>
          <p:nvPr/>
        </p:nvSpPr>
        <p:spPr>
          <a:xfrm>
            <a:off x="2410475" y="1926078"/>
            <a:ext cx="3905850" cy="1828799"/>
          </a:xfrm>
          <a:prstGeom prst="rect">
            <a:avLst/>
          </a:prstGeom>
        </p:spPr>
        <p:txBody>
          <a:bodyPr>
            <a:normAutofit/>
          </a:bodyPr>
          <a:lstStyle>
            <a:lvl1pPr marL="552792" indent="-552792" algn="l" defTabSz="1474113" rtl="0" eaLnBrk="1" latinLnBrk="0" hangingPunct="1">
              <a:spcBef>
                <a:spcPct val="20000"/>
              </a:spcBef>
              <a:buFont typeface="Arial" pitchFamily="34" charset="0"/>
              <a:buChar char="•"/>
              <a:defRPr sz="5200" kern="1200">
                <a:solidFill>
                  <a:schemeClr val="tx1"/>
                </a:solidFill>
                <a:latin typeface="+mn-lt"/>
                <a:ea typeface="+mn-ea"/>
                <a:cs typeface="+mn-cs"/>
              </a:defRPr>
            </a:lvl1pPr>
            <a:lvl2pPr marL="1197719" indent="-460660" algn="l" defTabSz="1474113" rtl="0" eaLnBrk="1" latinLnBrk="0" hangingPunct="1">
              <a:spcBef>
                <a:spcPct val="20000"/>
              </a:spcBef>
              <a:buFont typeface="Arial" pitchFamily="34" charset="0"/>
              <a:buChar char="–"/>
              <a:defRPr sz="4500" kern="1200">
                <a:solidFill>
                  <a:schemeClr val="tx1"/>
                </a:solidFill>
                <a:latin typeface="+mn-lt"/>
                <a:ea typeface="+mn-ea"/>
                <a:cs typeface="+mn-cs"/>
              </a:defRPr>
            </a:lvl2pPr>
            <a:lvl3pPr marL="1842645" indent="-368530" algn="l" defTabSz="1474113" rtl="0" eaLnBrk="1" latinLnBrk="0" hangingPunct="1">
              <a:spcBef>
                <a:spcPct val="20000"/>
              </a:spcBef>
              <a:buFont typeface="Arial" pitchFamily="34" charset="0"/>
              <a:buChar char="•"/>
              <a:defRPr sz="3900" kern="1200">
                <a:solidFill>
                  <a:schemeClr val="tx1"/>
                </a:solidFill>
                <a:latin typeface="+mn-lt"/>
                <a:ea typeface="+mn-ea"/>
                <a:cs typeface="+mn-cs"/>
              </a:defRPr>
            </a:lvl3pPr>
            <a:lvl4pPr marL="2579700"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316755"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405381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90869"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527924"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26498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endParaRPr lang="ru-RU" sz="2052" dirty="0">
              <a:solidFill>
                <a:srgbClr val="E46C0A"/>
              </a:solidFill>
              <a:latin typeface="Arial" pitchFamily="34" charset="0"/>
              <a:cs typeface="Arial" pitchFamily="34" charset="0"/>
            </a:endParaRPr>
          </a:p>
        </p:txBody>
      </p:sp>
      <p:sp>
        <p:nvSpPr>
          <p:cNvPr id="4" name="TextBox 3"/>
          <p:cNvSpPr txBox="1"/>
          <p:nvPr/>
        </p:nvSpPr>
        <p:spPr>
          <a:xfrm>
            <a:off x="107950" y="1282869"/>
            <a:ext cx="6180795" cy="523220"/>
          </a:xfrm>
          <a:prstGeom prst="rect">
            <a:avLst/>
          </a:prstGeom>
          <a:noFill/>
        </p:spPr>
        <p:txBody>
          <a:bodyPr wrap="none" rtlCol="0">
            <a:spAutoFit/>
          </a:bodyPr>
          <a:lstStyle/>
          <a:p>
            <a:r>
              <a:rPr lang="en-US" sz="2800" b="1" dirty="0" smtClean="0"/>
              <a:t>Housing renovation program </a:t>
            </a:r>
            <a:r>
              <a:rPr lang="en-US" sz="2800" dirty="0" smtClean="0"/>
              <a:t>since 2017:</a:t>
            </a:r>
            <a:endParaRPr lang="ru-RU" sz="2800" dirty="0"/>
          </a:p>
        </p:txBody>
      </p:sp>
      <p:sp>
        <p:nvSpPr>
          <p:cNvPr id="5" name="TextBox 4"/>
          <p:cNvSpPr txBox="1"/>
          <p:nvPr/>
        </p:nvSpPr>
        <p:spPr>
          <a:xfrm>
            <a:off x="107950" y="1803133"/>
            <a:ext cx="5041900" cy="923330"/>
          </a:xfrm>
          <a:prstGeom prst="rect">
            <a:avLst/>
          </a:prstGeom>
          <a:noFill/>
        </p:spPr>
        <p:txBody>
          <a:bodyPr wrap="square" rtlCol="0">
            <a:spAutoFit/>
          </a:bodyPr>
          <a:lstStyle/>
          <a:p>
            <a:pPr marL="285750" indent="-285750">
              <a:buFont typeface="Arial" charset="0"/>
              <a:buChar char="•"/>
            </a:pPr>
            <a:r>
              <a:rPr lang="en-US" dirty="0" smtClean="0"/>
              <a:t>About 5 thousand houses for 400 thousand apartments can be included in the renovation program</a:t>
            </a:r>
            <a:endParaRPr lang="ru-RU" dirty="0"/>
          </a:p>
        </p:txBody>
      </p:sp>
      <p:sp>
        <p:nvSpPr>
          <p:cNvPr id="6" name="TextBox 5"/>
          <p:cNvSpPr txBox="1"/>
          <p:nvPr/>
        </p:nvSpPr>
        <p:spPr>
          <a:xfrm>
            <a:off x="107950" y="2773978"/>
            <a:ext cx="4403770" cy="369332"/>
          </a:xfrm>
          <a:prstGeom prst="rect">
            <a:avLst/>
          </a:prstGeom>
          <a:noFill/>
        </p:spPr>
        <p:txBody>
          <a:bodyPr wrap="none" rtlCol="0">
            <a:spAutoFit/>
          </a:bodyPr>
          <a:lstStyle/>
          <a:p>
            <a:pPr marL="285750" indent="-285750">
              <a:buFont typeface="Arial" charset="0"/>
              <a:buChar char="•"/>
            </a:pPr>
            <a:r>
              <a:rPr lang="en-US" dirty="0" smtClean="0"/>
              <a:t>1 </a:t>
            </a:r>
            <a:r>
              <a:rPr lang="en-US" dirty="0" err="1" smtClean="0"/>
              <a:t>mln</a:t>
            </a:r>
            <a:r>
              <a:rPr lang="en-US" dirty="0" smtClean="0"/>
              <a:t> people will receive new apartments</a:t>
            </a:r>
            <a:endParaRPr lang="ru-RU" dirty="0"/>
          </a:p>
        </p:txBody>
      </p:sp>
      <p:sp>
        <p:nvSpPr>
          <p:cNvPr id="8" name="TextBox 7"/>
          <p:cNvSpPr txBox="1"/>
          <p:nvPr/>
        </p:nvSpPr>
        <p:spPr>
          <a:xfrm>
            <a:off x="107950" y="3184700"/>
            <a:ext cx="3853491" cy="369332"/>
          </a:xfrm>
          <a:prstGeom prst="rect">
            <a:avLst/>
          </a:prstGeom>
          <a:noFill/>
        </p:spPr>
        <p:txBody>
          <a:bodyPr wrap="none" rtlCol="0">
            <a:spAutoFit/>
          </a:bodyPr>
          <a:lstStyle/>
          <a:p>
            <a:pPr marL="285750" indent="-285750">
              <a:buFont typeface="Arial" charset="0"/>
              <a:buChar char="•"/>
            </a:pPr>
            <a:r>
              <a:rPr lang="en-US" dirty="0" smtClean="0"/>
              <a:t>It is planned to demolish 15 </a:t>
            </a:r>
            <a:r>
              <a:rPr lang="en-US" dirty="0" err="1" smtClean="0"/>
              <a:t>mln</a:t>
            </a:r>
            <a:r>
              <a:rPr lang="en-US" dirty="0" smtClean="0"/>
              <a:t> m</a:t>
            </a:r>
            <a:r>
              <a:rPr lang="en-US" baseline="30000" dirty="0" smtClean="0"/>
              <a:t>2</a:t>
            </a:r>
            <a:r>
              <a:rPr lang="en-US" dirty="0" smtClean="0"/>
              <a:t> </a:t>
            </a:r>
            <a:endParaRPr lang="ru-RU" dirty="0"/>
          </a:p>
        </p:txBody>
      </p:sp>
      <p:sp>
        <p:nvSpPr>
          <p:cNvPr id="9" name="TextBox 8"/>
          <p:cNvSpPr txBox="1"/>
          <p:nvPr/>
        </p:nvSpPr>
        <p:spPr>
          <a:xfrm>
            <a:off x="107950" y="3543053"/>
            <a:ext cx="3579698" cy="369332"/>
          </a:xfrm>
          <a:prstGeom prst="rect">
            <a:avLst/>
          </a:prstGeom>
          <a:noFill/>
        </p:spPr>
        <p:txBody>
          <a:bodyPr wrap="none" rtlCol="0">
            <a:spAutoFit/>
          </a:bodyPr>
          <a:lstStyle/>
          <a:p>
            <a:pPr marL="285750" indent="-285750">
              <a:buFont typeface="Arial" charset="0"/>
              <a:buChar char="•"/>
            </a:pPr>
            <a:r>
              <a:rPr lang="en-US" dirty="0" smtClean="0"/>
              <a:t>Budget of the program </a:t>
            </a:r>
            <a:r>
              <a:rPr lang="mr-IN" dirty="0" smtClean="0"/>
              <a:t>–</a:t>
            </a:r>
            <a:r>
              <a:rPr lang="en-US" dirty="0" smtClean="0"/>
              <a:t> $50 </a:t>
            </a:r>
            <a:r>
              <a:rPr lang="en-US" dirty="0" err="1" smtClean="0"/>
              <a:t>bln</a:t>
            </a:r>
            <a:r>
              <a:rPr lang="en-US" dirty="0" smtClean="0"/>
              <a:t> </a:t>
            </a:r>
            <a:endParaRPr lang="ru-RU" dirty="0"/>
          </a:p>
        </p:txBody>
      </p:sp>
      <p:pic>
        <p:nvPicPr>
          <p:cNvPr id="10" name="Рисунок 9"/>
          <p:cNvPicPr>
            <a:picLocks noChangeAspect="1"/>
          </p:cNvPicPr>
          <p:nvPr/>
        </p:nvPicPr>
        <p:blipFill rotWithShape="1">
          <a:blip r:embed="rId3">
            <a:extLst>
              <a:ext uri="{28A0092B-C50C-407E-A947-70E740481C1C}">
                <a14:useLocalDpi xmlns:a14="http://schemas.microsoft.com/office/drawing/2010/main" val="0"/>
              </a:ext>
            </a:extLst>
          </a:blip>
          <a:srcRect l="2620" t="40185" r="66989" b="5186"/>
          <a:stretch/>
        </p:blipFill>
        <p:spPr>
          <a:xfrm>
            <a:off x="6692900" y="1353084"/>
            <a:ext cx="5242576" cy="5315088"/>
          </a:xfrm>
          <a:prstGeom prst="rect">
            <a:avLst/>
          </a:prstGeom>
        </p:spPr>
      </p:pic>
      <p:sp>
        <p:nvSpPr>
          <p:cNvPr id="14" name="TextBox 13"/>
          <p:cNvSpPr txBox="1"/>
          <p:nvPr/>
        </p:nvSpPr>
        <p:spPr>
          <a:xfrm>
            <a:off x="107950" y="3965288"/>
            <a:ext cx="3258584" cy="523220"/>
          </a:xfrm>
          <a:prstGeom prst="rect">
            <a:avLst/>
          </a:prstGeom>
          <a:noFill/>
        </p:spPr>
        <p:txBody>
          <a:bodyPr wrap="none" rtlCol="0">
            <a:spAutoFit/>
          </a:bodyPr>
          <a:lstStyle/>
          <a:p>
            <a:r>
              <a:rPr lang="en-US" sz="2800" b="1" dirty="0" smtClean="0"/>
              <a:t>Program is aimed at:</a:t>
            </a:r>
            <a:endParaRPr lang="ru-RU" sz="2800" b="1" dirty="0"/>
          </a:p>
        </p:txBody>
      </p:sp>
      <p:sp>
        <p:nvSpPr>
          <p:cNvPr id="15" name="TextBox 14"/>
          <p:cNvSpPr txBox="1"/>
          <p:nvPr/>
        </p:nvSpPr>
        <p:spPr>
          <a:xfrm>
            <a:off x="107950" y="4485958"/>
            <a:ext cx="5856945" cy="2308324"/>
          </a:xfrm>
          <a:prstGeom prst="rect">
            <a:avLst/>
          </a:prstGeom>
          <a:noFill/>
        </p:spPr>
        <p:txBody>
          <a:bodyPr wrap="square" rtlCol="0">
            <a:spAutoFit/>
          </a:bodyPr>
          <a:lstStyle/>
          <a:p>
            <a:pPr marL="285750" indent="-285750">
              <a:buFont typeface="Arial" charset="0"/>
              <a:buChar char="•"/>
            </a:pPr>
            <a:r>
              <a:rPr lang="en-US" dirty="0" smtClean="0"/>
              <a:t>Quality housing renovation </a:t>
            </a:r>
            <a:endParaRPr lang="ru-RU" dirty="0" smtClean="0"/>
          </a:p>
          <a:p>
            <a:pPr marL="285750" indent="-285750">
              <a:buFont typeface="Arial" charset="0"/>
              <a:buChar char="•"/>
            </a:pPr>
            <a:endParaRPr lang="ru-RU" dirty="0"/>
          </a:p>
          <a:p>
            <a:pPr marL="285750" indent="-285750">
              <a:buFont typeface="Arial" charset="0"/>
              <a:buChar char="•"/>
            </a:pPr>
            <a:r>
              <a:rPr lang="en-US" dirty="0"/>
              <a:t>Formation of a modern comfortable urban environment for living, recreation and </a:t>
            </a:r>
            <a:r>
              <a:rPr lang="en-US" dirty="0" smtClean="0"/>
              <a:t>work</a:t>
            </a:r>
            <a:endParaRPr lang="ru-RU" dirty="0" smtClean="0"/>
          </a:p>
          <a:p>
            <a:pPr marL="285750" indent="-285750">
              <a:buFont typeface="Arial" charset="0"/>
              <a:buChar char="•"/>
            </a:pPr>
            <a:endParaRPr lang="ru-RU" dirty="0"/>
          </a:p>
          <a:p>
            <a:pPr marL="285750" indent="-285750">
              <a:buFont typeface="Arial" charset="0"/>
              <a:buChar char="•"/>
            </a:pPr>
            <a:r>
              <a:rPr lang="en-US" dirty="0"/>
              <a:t>Solution </a:t>
            </a:r>
            <a:r>
              <a:rPr lang="en-US" dirty="0" smtClean="0"/>
              <a:t>of </a:t>
            </a:r>
            <a:r>
              <a:rPr lang="en-US" dirty="0"/>
              <a:t>the transport </a:t>
            </a:r>
            <a:r>
              <a:rPr lang="en-US" dirty="0" smtClean="0"/>
              <a:t>problem</a:t>
            </a:r>
            <a:endParaRPr lang="ru-RU" dirty="0" smtClean="0"/>
          </a:p>
          <a:p>
            <a:pPr marL="285750" indent="-285750">
              <a:buFont typeface="Arial" charset="0"/>
              <a:buChar char="•"/>
            </a:pPr>
            <a:endParaRPr lang="ru-RU" dirty="0"/>
          </a:p>
          <a:p>
            <a:pPr marL="285750" indent="-285750">
              <a:buFont typeface="Arial" charset="0"/>
              <a:buChar char="•"/>
            </a:pPr>
            <a:r>
              <a:rPr lang="en-US" dirty="0"/>
              <a:t>Increase </a:t>
            </a:r>
            <a:r>
              <a:rPr lang="en-US" dirty="0" smtClean="0"/>
              <a:t>city's </a:t>
            </a:r>
            <a:r>
              <a:rPr lang="en-US" dirty="0"/>
              <a:t>investment attractiveness</a:t>
            </a:r>
            <a:endParaRPr lang="ru-RU" dirty="0"/>
          </a:p>
        </p:txBody>
      </p:sp>
    </p:spTree>
    <p:extLst>
      <p:ext uri="{BB962C8B-B14F-4D97-AF65-F5344CB8AC3E}">
        <p14:creationId xmlns:p14="http://schemas.microsoft.com/office/powerpoint/2010/main" val="19541902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Похожее изображение"/>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69167" y="1020937"/>
            <a:ext cx="4751357" cy="267263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en-US" smtClean="0"/>
              <a:t>SMART AND SAFE CITY</a:t>
            </a:r>
            <a:endParaRPr lang="ru-RU" dirty="0"/>
          </a:p>
        </p:txBody>
      </p:sp>
      <p:sp>
        <p:nvSpPr>
          <p:cNvPr id="9" name="Объект 8"/>
          <p:cNvSpPr>
            <a:spLocks noGrp="1"/>
          </p:cNvSpPr>
          <p:nvPr>
            <p:ph sz="half" idx="2"/>
          </p:nvPr>
        </p:nvSpPr>
        <p:spPr>
          <a:xfrm>
            <a:off x="262467" y="1261503"/>
            <a:ext cx="6620307" cy="3304993"/>
          </a:xfrm>
        </p:spPr>
        <p:txBody>
          <a:bodyPr>
            <a:noAutofit/>
          </a:bodyPr>
          <a:lstStyle/>
          <a:p>
            <a:pPr>
              <a:lnSpc>
                <a:spcPct val="100000"/>
              </a:lnSpc>
              <a:spcBef>
                <a:spcPts val="0"/>
              </a:spcBef>
              <a:spcAft>
                <a:spcPts val="1200"/>
              </a:spcAft>
            </a:pPr>
            <a:r>
              <a:rPr lang="en-US" sz="2800" b="1" dirty="0" smtClean="0">
                <a:sym typeface="Arial"/>
              </a:rPr>
              <a:t>Video-surveillance system: </a:t>
            </a:r>
            <a:endParaRPr lang="ru-RU" sz="2800" b="1" dirty="0" smtClean="0">
              <a:sym typeface="Arial"/>
            </a:endParaRPr>
          </a:p>
          <a:p>
            <a:pPr marL="285750" indent="-285750">
              <a:lnSpc>
                <a:spcPct val="100000"/>
              </a:lnSpc>
              <a:spcBef>
                <a:spcPts val="0"/>
              </a:spcBef>
              <a:spcAft>
                <a:spcPts val="1200"/>
              </a:spcAft>
              <a:buClr>
                <a:srgbClr val="31859C"/>
              </a:buClr>
              <a:buFont typeface="Arial" panose="020B0604020202020204" pitchFamily="34" charset="0"/>
              <a:buChar char="•"/>
            </a:pPr>
            <a:r>
              <a:rPr lang="en-US" sz="2800" kern="0" dirty="0">
                <a:cs typeface="Calibri" pitchFamily="34" charset="0"/>
                <a:sym typeface="Arial"/>
                <a:rtl val="0"/>
              </a:rPr>
              <a:t>More than 130 </a:t>
            </a:r>
            <a:r>
              <a:rPr lang="en-US" sz="2800" kern="0" dirty="0" smtClean="0">
                <a:cs typeface="Calibri" pitchFamily="34" charset="0"/>
                <a:sym typeface="Arial"/>
                <a:rtl val="0"/>
              </a:rPr>
              <a:t>thousand integrated </a:t>
            </a:r>
            <a:r>
              <a:rPr lang="en-US" sz="2800" kern="0" dirty="0">
                <a:cs typeface="Calibri" pitchFamily="34" charset="0"/>
                <a:sym typeface="Arial"/>
                <a:rtl val="0"/>
              </a:rPr>
              <a:t>surveillance </a:t>
            </a:r>
            <a:r>
              <a:rPr lang="en-US" sz="2800" kern="0" dirty="0" smtClean="0">
                <a:cs typeface="Calibri" pitchFamily="34" charset="0"/>
                <a:sym typeface="Arial"/>
                <a:rtl val="0"/>
              </a:rPr>
              <a:t>cameras</a:t>
            </a:r>
            <a:endParaRPr lang="en-US" sz="2800" dirty="0" smtClean="0">
              <a:sym typeface="Arial"/>
            </a:endParaRPr>
          </a:p>
          <a:p>
            <a:pPr marL="285750" indent="-285750">
              <a:lnSpc>
                <a:spcPct val="100000"/>
              </a:lnSpc>
              <a:spcBef>
                <a:spcPts val="0"/>
              </a:spcBef>
              <a:spcAft>
                <a:spcPts val="1200"/>
              </a:spcAft>
              <a:buClr>
                <a:srgbClr val="31859C"/>
              </a:buClr>
              <a:buFont typeface="Arial" panose="020B0604020202020204" pitchFamily="34" charset="0"/>
              <a:buChar char="•"/>
            </a:pPr>
            <a:r>
              <a:rPr lang="en-US" sz="2800" dirty="0" smtClean="0">
                <a:sym typeface="Arial"/>
              </a:rPr>
              <a:t>Recognize faces and to fix abnormal situations for the purpose of safety</a:t>
            </a:r>
            <a:endParaRPr lang="ru-RU" sz="2800" dirty="0" smtClean="0">
              <a:sym typeface="Arial"/>
            </a:endParaRPr>
          </a:p>
          <a:p>
            <a:pPr marL="285750" indent="-285750">
              <a:lnSpc>
                <a:spcPct val="100000"/>
              </a:lnSpc>
              <a:spcBef>
                <a:spcPts val="0"/>
              </a:spcBef>
              <a:spcAft>
                <a:spcPts val="1200"/>
              </a:spcAft>
              <a:buClr>
                <a:srgbClr val="31859C"/>
              </a:buClr>
              <a:buFont typeface="Arial" panose="020B0604020202020204" pitchFamily="34" charset="0"/>
              <a:buChar char="•"/>
            </a:pPr>
            <a:r>
              <a:rPr lang="en-US" sz="2800" dirty="0" smtClean="0">
                <a:sym typeface="Arial"/>
              </a:rPr>
              <a:t>Control cleaning of territories, garbage removal and to fix vandalism cases </a:t>
            </a:r>
          </a:p>
          <a:p>
            <a:pPr marL="285750" indent="-285750">
              <a:lnSpc>
                <a:spcPct val="100000"/>
              </a:lnSpc>
              <a:spcBef>
                <a:spcPts val="0"/>
              </a:spcBef>
              <a:spcAft>
                <a:spcPts val="1200"/>
              </a:spcAft>
              <a:buClr>
                <a:srgbClr val="31859C"/>
              </a:buClr>
              <a:buFont typeface="Arial" panose="020B0604020202020204" pitchFamily="34" charset="0"/>
              <a:buChar char="•"/>
            </a:pPr>
            <a:r>
              <a:rPr lang="en-US" sz="2800" b="1" dirty="0" smtClean="0">
                <a:solidFill>
                  <a:srgbClr val="31859C"/>
                </a:solidFill>
                <a:sym typeface="Arial"/>
              </a:rPr>
              <a:t>1727</a:t>
            </a:r>
            <a:r>
              <a:rPr lang="ru-RU" sz="2800" dirty="0" smtClean="0">
                <a:sym typeface="Arial"/>
              </a:rPr>
              <a:t> – </a:t>
            </a:r>
            <a:r>
              <a:rPr lang="en-US" sz="2800" dirty="0" smtClean="0">
                <a:sym typeface="Arial"/>
              </a:rPr>
              <a:t>uncovered crimes (2016)</a:t>
            </a:r>
            <a:endParaRPr lang="ru-RU" sz="2800" dirty="0" smtClean="0">
              <a:sym typeface="Arial"/>
            </a:endParaRPr>
          </a:p>
          <a:p>
            <a:pPr marL="285750" indent="-285750">
              <a:lnSpc>
                <a:spcPct val="100000"/>
              </a:lnSpc>
              <a:spcBef>
                <a:spcPts val="0"/>
              </a:spcBef>
              <a:spcAft>
                <a:spcPts val="1200"/>
              </a:spcAft>
              <a:buClr>
                <a:srgbClr val="31859C"/>
              </a:buClr>
              <a:buFont typeface="Arial" panose="020B0604020202020204" pitchFamily="34" charset="0"/>
              <a:buChar char="•"/>
            </a:pPr>
            <a:r>
              <a:rPr lang="pt-BR" sz="2800" b="1" dirty="0" smtClean="0">
                <a:solidFill>
                  <a:srgbClr val="31859C"/>
                </a:solidFill>
                <a:sym typeface="Arial"/>
              </a:rPr>
              <a:t>$</a:t>
            </a:r>
            <a:r>
              <a:rPr lang="en-US" sz="2800" b="1" dirty="0" smtClean="0">
                <a:solidFill>
                  <a:srgbClr val="31859C"/>
                </a:solidFill>
                <a:sym typeface="Arial"/>
              </a:rPr>
              <a:t> 52 million</a:t>
            </a:r>
            <a:r>
              <a:rPr lang="ru-RU" sz="2800" b="1" dirty="0" smtClean="0">
                <a:solidFill>
                  <a:srgbClr val="31859C"/>
                </a:solidFill>
                <a:sym typeface="Arial"/>
              </a:rPr>
              <a:t> </a:t>
            </a:r>
            <a:r>
              <a:rPr lang="ru-RU" sz="2800" dirty="0" smtClean="0">
                <a:sym typeface="Arial"/>
              </a:rPr>
              <a:t>–</a:t>
            </a:r>
            <a:r>
              <a:rPr lang="en-US" sz="2800" dirty="0" smtClean="0">
                <a:sym typeface="Arial"/>
              </a:rPr>
              <a:t> penalties (2016)</a:t>
            </a:r>
          </a:p>
          <a:p>
            <a:pPr marL="285750" indent="-285750">
              <a:lnSpc>
                <a:spcPct val="100000"/>
              </a:lnSpc>
              <a:spcBef>
                <a:spcPts val="0"/>
              </a:spcBef>
              <a:spcAft>
                <a:spcPts val="1200"/>
              </a:spcAft>
              <a:buClr>
                <a:srgbClr val="31859C"/>
              </a:buClr>
              <a:buFont typeface="Arial" panose="020B0604020202020204" pitchFamily="34" charset="0"/>
              <a:buChar char="•"/>
            </a:pPr>
            <a:r>
              <a:rPr lang="en-US" sz="2800" kern="0" dirty="0">
                <a:cs typeface="Calibri" pitchFamily="34" charset="0"/>
                <a:sym typeface="Arial"/>
                <a:rtl val="0"/>
              </a:rPr>
              <a:t>centers of data storage and </a:t>
            </a:r>
            <a:r>
              <a:rPr lang="en-US" sz="2800" kern="0" dirty="0" smtClean="0">
                <a:cs typeface="Calibri" pitchFamily="34" charset="0"/>
                <a:sym typeface="Arial"/>
                <a:rtl val="0"/>
              </a:rPr>
              <a:t>processing</a:t>
            </a:r>
            <a:endParaRPr lang="en-US" sz="2800" kern="0" dirty="0">
              <a:cs typeface="Calibri" pitchFamily="34" charset="0"/>
              <a:sym typeface="Arial"/>
              <a:rtl val="0"/>
            </a:endParaRPr>
          </a:p>
        </p:txBody>
      </p:sp>
      <p:pic>
        <p:nvPicPr>
          <p:cNvPr id="6148" name="Picture 4" descr="Картинки по запросу data stor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81" r="681"/>
          <a:stretch/>
        </p:blipFill>
        <p:spPr bwMode="auto">
          <a:xfrm>
            <a:off x="7069168" y="3945080"/>
            <a:ext cx="4751357" cy="2672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9318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262467" y="280455"/>
            <a:ext cx="12170833" cy="548219"/>
          </a:xfrm>
        </p:spPr>
        <p:txBody>
          <a:bodyPr>
            <a:normAutofit fontScale="90000"/>
          </a:bodyPr>
          <a:lstStyle/>
          <a:p>
            <a:r>
              <a:rPr lang="en-US" dirty="0" smtClean="0"/>
              <a:t>MULTI FUNCTIONAL CENTERS FOR GOVERNMENT SERVICES</a:t>
            </a:r>
            <a:endParaRPr lang="en-US" dirty="0"/>
          </a:p>
        </p:txBody>
      </p:sp>
      <p:sp>
        <p:nvSpPr>
          <p:cNvPr id="11" name="Текст 10"/>
          <p:cNvSpPr>
            <a:spLocks noGrp="1"/>
          </p:cNvSpPr>
          <p:nvPr>
            <p:ph type="body" sz="quarter" idx="13"/>
          </p:nvPr>
        </p:nvSpPr>
        <p:spPr/>
        <p:txBody>
          <a:bodyPr/>
          <a:lstStyle/>
          <a:p>
            <a:r>
              <a:rPr lang="en-US" dirty="0"/>
              <a:t>GOVERNMENT PORTAL “ACTIVE CITIZEN”</a:t>
            </a:r>
          </a:p>
          <a:p>
            <a:endParaRPr lang="en-US" dirty="0"/>
          </a:p>
        </p:txBody>
      </p:sp>
      <p:sp>
        <p:nvSpPr>
          <p:cNvPr id="28" name="Заголовок 5"/>
          <p:cNvSpPr txBox="1">
            <a:spLocks/>
          </p:cNvSpPr>
          <p:nvPr/>
        </p:nvSpPr>
        <p:spPr>
          <a:xfrm>
            <a:off x="4265646" y="-1719673"/>
            <a:ext cx="6365697" cy="1120089"/>
          </a:xfrm>
          <a:prstGeom prst="rect">
            <a:avLst/>
          </a:prstGeom>
        </p:spPr>
        <p:txBody>
          <a:bodyPr lIns="94600" tIns="47300" rIns="94600" bIns="47300"/>
          <a:lstStyle>
            <a:lvl1pPr algn="l" defTabSz="457200" rtl="0" eaLnBrk="1" fontAlgn="base" hangingPunct="1">
              <a:lnSpc>
                <a:spcPct val="90000"/>
              </a:lnSpc>
              <a:spcBef>
                <a:spcPct val="0"/>
              </a:spcBef>
              <a:spcAft>
                <a:spcPct val="0"/>
              </a:spcAft>
              <a:defRPr kumimoji="1" sz="2400" kern="1200">
                <a:solidFill>
                  <a:schemeClr val="bg1"/>
                </a:solidFill>
                <a:latin typeface="Verdana"/>
                <a:ea typeface="Arial" charset="0"/>
                <a:cs typeface="Verdana"/>
              </a:defRPr>
            </a:lvl1pPr>
            <a:lvl2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2pPr>
            <a:lvl3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3pPr>
            <a:lvl4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4pPr>
            <a:lvl5pPr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5pPr>
            <a:lvl6pPr marL="4572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6pPr>
            <a:lvl7pPr marL="9144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7pPr>
            <a:lvl8pPr marL="13716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8pPr>
            <a:lvl9pPr marL="1828800" algn="l" defTabSz="457200" rtl="0" eaLnBrk="1" fontAlgn="base" hangingPunct="1">
              <a:lnSpc>
                <a:spcPct val="90000"/>
              </a:lnSpc>
              <a:spcBef>
                <a:spcPct val="0"/>
              </a:spcBef>
              <a:spcAft>
                <a:spcPct val="0"/>
              </a:spcAft>
              <a:defRPr kumimoji="1" sz="2400">
                <a:solidFill>
                  <a:schemeClr val="bg1"/>
                </a:solidFill>
                <a:latin typeface="Verdana" charset="0"/>
                <a:ea typeface="Arial" charset="0"/>
              </a:defRPr>
            </a:lvl9pPr>
          </a:lstStyle>
          <a:p>
            <a:endParaRPr lang="en-US" sz="2052" dirty="0">
              <a:solidFill>
                <a:schemeClr val="accent5">
                  <a:lumMod val="50000"/>
                </a:schemeClr>
              </a:solidFill>
              <a:latin typeface="Arial Narrow" pitchFamily="34" charset="0"/>
              <a:cs typeface="Arial" panose="020B0604020202020204" pitchFamily="34" charset="0"/>
            </a:endParaRPr>
          </a:p>
        </p:txBody>
      </p:sp>
      <p:sp>
        <p:nvSpPr>
          <p:cNvPr id="48" name="Объект 2"/>
          <p:cNvSpPr txBox="1">
            <a:spLocks/>
          </p:cNvSpPr>
          <p:nvPr/>
        </p:nvSpPr>
        <p:spPr>
          <a:xfrm>
            <a:off x="2410475" y="4171724"/>
            <a:ext cx="3905850" cy="1828799"/>
          </a:xfrm>
          <a:prstGeom prst="rect">
            <a:avLst/>
          </a:prstGeom>
        </p:spPr>
        <p:txBody>
          <a:bodyPr>
            <a:normAutofit/>
          </a:bodyPr>
          <a:lstStyle>
            <a:lvl1pPr marL="552792" indent="-552792" algn="l" defTabSz="1474113" rtl="0" eaLnBrk="1" latinLnBrk="0" hangingPunct="1">
              <a:spcBef>
                <a:spcPct val="20000"/>
              </a:spcBef>
              <a:buFont typeface="Arial" pitchFamily="34" charset="0"/>
              <a:buChar char="•"/>
              <a:defRPr sz="5200" kern="1200">
                <a:solidFill>
                  <a:schemeClr val="tx1"/>
                </a:solidFill>
                <a:latin typeface="+mn-lt"/>
                <a:ea typeface="+mn-ea"/>
                <a:cs typeface="+mn-cs"/>
              </a:defRPr>
            </a:lvl1pPr>
            <a:lvl2pPr marL="1197719" indent="-460660" algn="l" defTabSz="1474113" rtl="0" eaLnBrk="1" latinLnBrk="0" hangingPunct="1">
              <a:spcBef>
                <a:spcPct val="20000"/>
              </a:spcBef>
              <a:buFont typeface="Arial" pitchFamily="34" charset="0"/>
              <a:buChar char="–"/>
              <a:defRPr sz="4500" kern="1200">
                <a:solidFill>
                  <a:schemeClr val="tx1"/>
                </a:solidFill>
                <a:latin typeface="+mn-lt"/>
                <a:ea typeface="+mn-ea"/>
                <a:cs typeface="+mn-cs"/>
              </a:defRPr>
            </a:lvl2pPr>
            <a:lvl3pPr marL="1842645" indent="-368530" algn="l" defTabSz="1474113" rtl="0" eaLnBrk="1" latinLnBrk="0" hangingPunct="1">
              <a:spcBef>
                <a:spcPct val="20000"/>
              </a:spcBef>
              <a:buFont typeface="Arial" pitchFamily="34" charset="0"/>
              <a:buChar char="•"/>
              <a:defRPr sz="3900" kern="1200">
                <a:solidFill>
                  <a:schemeClr val="tx1"/>
                </a:solidFill>
                <a:latin typeface="+mn-lt"/>
                <a:ea typeface="+mn-ea"/>
                <a:cs typeface="+mn-cs"/>
              </a:defRPr>
            </a:lvl3pPr>
            <a:lvl4pPr marL="2579700"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316755"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405381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90869"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527924"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264981" indent="-368530" algn="l" defTabSz="1474113"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endParaRPr lang="ru-RU" sz="2052" dirty="0">
              <a:solidFill>
                <a:srgbClr val="E46C0A"/>
              </a:solidFill>
              <a:latin typeface="Arial" pitchFamily="34" charset="0"/>
              <a:cs typeface="Arial" pitchFamily="34" charset="0"/>
            </a:endParaRPr>
          </a:p>
        </p:txBody>
      </p:sp>
      <p:sp>
        <p:nvSpPr>
          <p:cNvPr id="22" name="Прямоугольник 21"/>
          <p:cNvSpPr/>
          <p:nvPr/>
        </p:nvSpPr>
        <p:spPr>
          <a:xfrm>
            <a:off x="341087" y="3466918"/>
            <a:ext cx="5114925" cy="929485"/>
          </a:xfrm>
          <a:prstGeom prst="rect">
            <a:avLst/>
          </a:prstGeom>
        </p:spPr>
        <p:txBody>
          <a:bodyPr wrap="square">
            <a:spAutoFit/>
          </a:bodyPr>
          <a:lstStyle/>
          <a:p>
            <a:pPr lvl="0">
              <a:lnSpc>
                <a:spcPct val="80000"/>
              </a:lnSpc>
            </a:pPr>
            <a:r>
              <a:rPr lang="en-US" sz="1600" b="1" dirty="0">
                <a:solidFill>
                  <a:schemeClr val="bg1"/>
                </a:solidFill>
              </a:rPr>
              <a:t>Moscow state program </a:t>
            </a:r>
            <a:endParaRPr lang="ru-RU" sz="1600" b="1" dirty="0">
              <a:solidFill>
                <a:schemeClr val="bg1"/>
              </a:solidFill>
            </a:endParaRPr>
          </a:p>
          <a:p>
            <a:pPr lvl="0">
              <a:lnSpc>
                <a:spcPct val="80000"/>
              </a:lnSpc>
            </a:pPr>
            <a:r>
              <a:rPr lang="ru-RU" sz="2600" b="1" dirty="0">
                <a:solidFill>
                  <a:schemeClr val="bg1"/>
                </a:solidFill>
              </a:rPr>
              <a:t>«</a:t>
            </a:r>
            <a:r>
              <a:rPr lang="en-US" sz="2600" b="1" dirty="0">
                <a:solidFill>
                  <a:schemeClr val="bg1"/>
                </a:solidFill>
              </a:rPr>
              <a:t>City education development</a:t>
            </a:r>
            <a:r>
              <a:rPr lang="ru-RU" sz="2600" b="1" dirty="0" smtClean="0">
                <a:solidFill>
                  <a:schemeClr val="bg1"/>
                </a:solidFill>
              </a:rPr>
              <a:t>»</a:t>
            </a:r>
            <a:br>
              <a:rPr lang="ru-RU" sz="2600" b="1" dirty="0" smtClean="0">
                <a:solidFill>
                  <a:schemeClr val="bg1"/>
                </a:solidFill>
              </a:rPr>
            </a:br>
            <a:r>
              <a:rPr lang="en-US" sz="2600" b="1" dirty="0" smtClean="0">
                <a:solidFill>
                  <a:schemeClr val="bg1"/>
                </a:solidFill>
              </a:rPr>
              <a:t>2012-2018 </a:t>
            </a:r>
            <a:endParaRPr lang="en-US" sz="2600" b="1" dirty="0">
              <a:solidFill>
                <a:schemeClr val="bg1"/>
              </a:solidFill>
            </a:endParaRPr>
          </a:p>
        </p:txBody>
      </p:sp>
      <p:pic>
        <p:nvPicPr>
          <p:cNvPr id="5" name="Рисунок 4"/>
          <p:cNvPicPr>
            <a:picLocks noChangeAspect="1"/>
          </p:cNvPicPr>
          <p:nvPr/>
        </p:nvPicPr>
        <p:blipFill rotWithShape="1">
          <a:blip r:embed="rId3"/>
          <a:srcRect r="5185" b="21981"/>
          <a:stretch/>
        </p:blipFill>
        <p:spPr>
          <a:xfrm>
            <a:off x="341087" y="1441888"/>
            <a:ext cx="3918854" cy="3155416"/>
          </a:xfrm>
          <a:prstGeom prst="rect">
            <a:avLst/>
          </a:prstGeom>
        </p:spPr>
      </p:pic>
      <p:sp>
        <p:nvSpPr>
          <p:cNvPr id="6" name="Прямоугольник 5"/>
          <p:cNvSpPr/>
          <p:nvPr/>
        </p:nvSpPr>
        <p:spPr>
          <a:xfrm>
            <a:off x="4363400" y="1312735"/>
            <a:ext cx="7688900" cy="3539430"/>
          </a:xfrm>
          <a:prstGeom prst="rect">
            <a:avLst/>
          </a:prstGeom>
        </p:spPr>
        <p:txBody>
          <a:bodyPr wrap="square">
            <a:spAutoFit/>
          </a:bodyPr>
          <a:lstStyle/>
          <a:p>
            <a:pPr>
              <a:spcAft>
                <a:spcPts val="0"/>
              </a:spcAft>
            </a:pPr>
            <a:r>
              <a:rPr lang="en-US" sz="2800" b="1" dirty="0" smtClean="0">
                <a:solidFill>
                  <a:srgbClr val="31859C"/>
                </a:solidFill>
                <a:latin typeface="Calibri" charset="0"/>
                <a:ea typeface="Calibri" charset="0"/>
                <a:cs typeface="Times New Roman" charset="0"/>
              </a:rPr>
              <a:t>1</a:t>
            </a:r>
            <a:r>
              <a:rPr lang="en-US" sz="2800" b="1" baseline="30000" dirty="0" smtClean="0">
                <a:solidFill>
                  <a:srgbClr val="31859C"/>
                </a:solidFill>
                <a:latin typeface="Calibri" charset="0"/>
                <a:ea typeface="Calibri" charset="0"/>
                <a:cs typeface="Times New Roman" charset="0"/>
              </a:rPr>
              <a:t>ST</a:t>
            </a:r>
            <a:r>
              <a:rPr lang="en-US" sz="2800" b="1" dirty="0" smtClean="0">
                <a:solidFill>
                  <a:srgbClr val="31859C"/>
                </a:solidFill>
                <a:latin typeface="Calibri" charset="0"/>
                <a:ea typeface="Calibri" charset="0"/>
                <a:cs typeface="Times New Roman" charset="0"/>
              </a:rPr>
              <a:t> AWARD FOR IT-APPLICATION (DUBAI 2016)</a:t>
            </a:r>
            <a:endParaRPr lang="en-US" sz="2800" b="1" dirty="0">
              <a:solidFill>
                <a:srgbClr val="31859C"/>
              </a:solidFill>
              <a:latin typeface="Calibri" charset="0"/>
              <a:ea typeface="Calibri" charset="0"/>
              <a:cs typeface="Times New Roman" charset="0"/>
            </a:endParaRPr>
          </a:p>
          <a:p>
            <a:pPr>
              <a:spcAft>
                <a:spcPts val="0"/>
              </a:spcAft>
            </a:pPr>
            <a:endParaRPr lang="en-US" sz="2800" b="1" dirty="0">
              <a:solidFill>
                <a:srgbClr val="31859C"/>
              </a:solidFill>
              <a:latin typeface="Calibri" charset="0"/>
              <a:ea typeface="Calibri" charset="0"/>
              <a:cs typeface="Times New Roman" charset="0"/>
            </a:endParaRPr>
          </a:p>
          <a:p>
            <a:pPr marL="342900" indent="-342900">
              <a:spcAft>
                <a:spcPts val="0"/>
              </a:spcAft>
              <a:buFont typeface="Wingdings" charset="2"/>
              <a:buChar char="ü"/>
            </a:pPr>
            <a:r>
              <a:rPr lang="en-US" sz="2800" dirty="0" smtClean="0">
                <a:latin typeface="Calibri" charset="0"/>
                <a:ea typeface="Calibri" charset="0"/>
                <a:cs typeface="Times New Roman" charset="0"/>
              </a:rPr>
              <a:t>an </a:t>
            </a:r>
            <a:r>
              <a:rPr lang="en-US" sz="2800" dirty="0">
                <a:latin typeface="Calibri" charset="0"/>
                <a:ea typeface="Calibri" charset="0"/>
                <a:cs typeface="Times New Roman" charset="0"/>
              </a:rPr>
              <a:t>instrument of interaction between </a:t>
            </a:r>
            <a:r>
              <a:rPr lang="en-US" sz="2800" dirty="0" smtClean="0">
                <a:latin typeface="Calibri" charset="0"/>
                <a:ea typeface="Calibri" charset="0"/>
                <a:cs typeface="Times New Roman" charset="0"/>
              </a:rPr>
              <a:t>citizens </a:t>
            </a:r>
            <a:r>
              <a:rPr lang="en-US" sz="2800" dirty="0">
                <a:latin typeface="Calibri" charset="0"/>
                <a:ea typeface="Calibri" charset="0"/>
                <a:cs typeface="Times New Roman" charset="0"/>
              </a:rPr>
              <a:t>and city government </a:t>
            </a:r>
            <a:r>
              <a:rPr lang="en-US" sz="2800" dirty="0" smtClean="0">
                <a:latin typeface="Calibri" charset="0"/>
                <a:ea typeface="Calibri" charset="0"/>
                <a:cs typeface="Times New Roman" charset="0"/>
              </a:rPr>
              <a:t>authorities</a:t>
            </a:r>
            <a:br>
              <a:rPr lang="en-US" sz="2800" dirty="0" smtClean="0">
                <a:latin typeface="Calibri" charset="0"/>
                <a:ea typeface="Calibri" charset="0"/>
                <a:cs typeface="Times New Roman" charset="0"/>
              </a:rPr>
            </a:br>
            <a:endParaRPr lang="en-US" sz="2800" dirty="0" smtClean="0">
              <a:latin typeface="Calibri" charset="0"/>
              <a:ea typeface="Calibri" charset="0"/>
              <a:cs typeface="Times New Roman" charset="0"/>
            </a:endParaRPr>
          </a:p>
          <a:p>
            <a:pPr marL="342900" indent="-342900">
              <a:spcAft>
                <a:spcPts val="0"/>
              </a:spcAft>
              <a:buFont typeface="Wingdings" charset="2"/>
              <a:buChar char="ü"/>
            </a:pPr>
            <a:r>
              <a:rPr lang="en-US" sz="2800" dirty="0" smtClean="0">
                <a:latin typeface="Calibri" charset="0"/>
                <a:ea typeface="Calibri" charset="0"/>
                <a:cs typeface="Times New Roman" charset="0"/>
              </a:rPr>
              <a:t>decisions </a:t>
            </a:r>
            <a:r>
              <a:rPr lang="en-US" sz="2800" dirty="0">
                <a:latin typeface="Calibri" charset="0"/>
                <a:ea typeface="Calibri" charset="0"/>
                <a:cs typeface="Times New Roman" charset="0"/>
              </a:rPr>
              <a:t>are made through open voting, accessible through the site and mobile </a:t>
            </a:r>
            <a:r>
              <a:rPr lang="en-US" sz="2800" dirty="0" smtClean="0">
                <a:latin typeface="Calibri" charset="0"/>
                <a:ea typeface="Calibri" charset="0"/>
                <a:cs typeface="Times New Roman" charset="0"/>
              </a:rPr>
              <a:t>application</a:t>
            </a:r>
            <a:endParaRPr lang="ru-RU" sz="2800" dirty="0">
              <a:effectLst/>
              <a:latin typeface="Calibri" charset="0"/>
              <a:ea typeface="Calibri" charset="0"/>
              <a:cs typeface="Times New Roman" charset="0"/>
            </a:endParaRPr>
          </a:p>
        </p:txBody>
      </p:sp>
      <p:sp>
        <p:nvSpPr>
          <p:cNvPr id="8" name="Прямоугольник 7"/>
          <p:cNvSpPr/>
          <p:nvPr/>
        </p:nvSpPr>
        <p:spPr>
          <a:xfrm>
            <a:off x="246174" y="5165362"/>
            <a:ext cx="6053858" cy="1569660"/>
          </a:xfrm>
          <a:prstGeom prst="rect">
            <a:avLst/>
          </a:prstGeom>
        </p:spPr>
        <p:txBody>
          <a:bodyPr wrap="square">
            <a:spAutoFit/>
          </a:bodyPr>
          <a:lstStyle/>
          <a:p>
            <a:pPr marL="285750" indent="-285750">
              <a:buFont typeface="Wingdings" charset="2"/>
              <a:buChar char="Ø"/>
            </a:pPr>
            <a:r>
              <a:rPr lang="en-US" sz="2400" dirty="0" smtClean="0"/>
              <a:t>Over </a:t>
            </a:r>
            <a:r>
              <a:rPr lang="en-US" sz="2400" b="1" dirty="0">
                <a:solidFill>
                  <a:srgbClr val="31859C"/>
                </a:solidFill>
              </a:rPr>
              <a:t>1.53 million </a:t>
            </a:r>
            <a:r>
              <a:rPr lang="en-US" sz="2400" dirty="0"/>
              <a:t>citizens </a:t>
            </a:r>
            <a:r>
              <a:rPr lang="en-US" sz="2400" dirty="0" smtClean="0"/>
              <a:t>registered</a:t>
            </a:r>
            <a:endParaRPr lang="ru-RU" sz="2400" dirty="0" smtClean="0"/>
          </a:p>
          <a:p>
            <a:pPr marL="285750" indent="-285750">
              <a:buFont typeface="Wingdings" charset="2"/>
              <a:buChar char="Ø"/>
            </a:pPr>
            <a:endParaRPr lang="en-US" sz="2400" dirty="0"/>
          </a:p>
          <a:p>
            <a:pPr marL="285750" indent="-285750">
              <a:buFont typeface="Wingdings" charset="2"/>
              <a:buChar char="Ø"/>
            </a:pPr>
            <a:r>
              <a:rPr lang="en-US" sz="2400" dirty="0"/>
              <a:t>Over </a:t>
            </a:r>
            <a:r>
              <a:rPr lang="en-US" sz="2400" b="1" dirty="0">
                <a:solidFill>
                  <a:srgbClr val="31859C"/>
                </a:solidFill>
              </a:rPr>
              <a:t>2,500 votes </a:t>
            </a:r>
            <a:r>
              <a:rPr lang="en-US" sz="2400" dirty="0" smtClean="0"/>
              <a:t>took </a:t>
            </a:r>
            <a:r>
              <a:rPr lang="en-US" sz="2400" dirty="0"/>
              <a:t>and over </a:t>
            </a:r>
            <a:r>
              <a:rPr lang="en-US" sz="2400" b="1" dirty="0">
                <a:solidFill>
                  <a:srgbClr val="31859C"/>
                </a:solidFill>
              </a:rPr>
              <a:t>1,230 decisions </a:t>
            </a:r>
            <a:r>
              <a:rPr lang="en-US" sz="2400" dirty="0" smtClean="0"/>
              <a:t>made</a:t>
            </a:r>
            <a:endParaRPr lang="ru-RU" sz="2400" dirty="0" smtClean="0"/>
          </a:p>
        </p:txBody>
      </p:sp>
      <p:sp>
        <p:nvSpPr>
          <p:cNvPr id="9" name="Прямоугольник 8"/>
          <p:cNvSpPr/>
          <p:nvPr/>
        </p:nvSpPr>
        <p:spPr>
          <a:xfrm>
            <a:off x="6086780" y="5165362"/>
            <a:ext cx="5965520" cy="1569660"/>
          </a:xfrm>
          <a:prstGeom prst="rect">
            <a:avLst/>
          </a:prstGeom>
        </p:spPr>
        <p:txBody>
          <a:bodyPr wrap="square">
            <a:spAutoFit/>
          </a:bodyPr>
          <a:lstStyle/>
          <a:p>
            <a:pPr marL="285750" indent="-285750">
              <a:buFont typeface="Wingdings" charset="2"/>
              <a:buChar char="Ø"/>
            </a:pPr>
            <a:r>
              <a:rPr lang="en-US" sz="2400" dirty="0"/>
              <a:t>More than </a:t>
            </a:r>
            <a:r>
              <a:rPr lang="en-US" sz="2400" b="1" dirty="0">
                <a:solidFill>
                  <a:srgbClr val="31859C"/>
                </a:solidFill>
              </a:rPr>
              <a:t>65 million </a:t>
            </a:r>
            <a:r>
              <a:rPr lang="en-US" sz="2400" b="1">
                <a:solidFill>
                  <a:srgbClr val="31859C"/>
                </a:solidFill>
              </a:rPr>
              <a:t>opinions </a:t>
            </a:r>
            <a:r>
              <a:rPr lang="en-US" sz="2400" smtClean="0"/>
              <a:t>accepted</a:t>
            </a:r>
            <a:br>
              <a:rPr lang="en-US" sz="2400" smtClean="0"/>
            </a:br>
            <a:endParaRPr lang="en-US" sz="2400" dirty="0"/>
          </a:p>
          <a:p>
            <a:pPr marL="285750" indent="-285750">
              <a:buFont typeface="Wingdings" charset="2"/>
              <a:buChar char="Ø"/>
            </a:pPr>
            <a:r>
              <a:rPr lang="en-US" sz="2400" dirty="0"/>
              <a:t>Approximately </a:t>
            </a:r>
            <a:r>
              <a:rPr lang="en-US" sz="2400" b="1" dirty="0">
                <a:solidFill>
                  <a:srgbClr val="31859C"/>
                </a:solidFill>
              </a:rPr>
              <a:t>5 thousand people </a:t>
            </a:r>
            <a:r>
              <a:rPr lang="en-US" sz="2400" dirty="0"/>
              <a:t>join the project every week</a:t>
            </a:r>
          </a:p>
        </p:txBody>
      </p:sp>
      <p:cxnSp>
        <p:nvCxnSpPr>
          <p:cNvPr id="10" name="Прямая соединительная линия 9"/>
          <p:cNvCxnSpPr/>
          <p:nvPr/>
        </p:nvCxnSpPr>
        <p:spPr>
          <a:xfrm>
            <a:off x="341087" y="4953000"/>
            <a:ext cx="11381542" cy="127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74235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MOSCOW/RUSSIA IN WORLD’S RANKING</a:t>
            </a:r>
            <a:endParaRPr lang="ru-RU" dirty="0"/>
          </a:p>
        </p:txBody>
      </p:sp>
      <p:sp>
        <p:nvSpPr>
          <p:cNvPr id="10" name="Объект 9"/>
          <p:cNvSpPr>
            <a:spLocks noGrp="1"/>
          </p:cNvSpPr>
          <p:nvPr>
            <p:ph sz="half" idx="1"/>
          </p:nvPr>
        </p:nvSpPr>
        <p:spPr>
          <a:xfrm>
            <a:off x="262467" y="2819399"/>
            <a:ext cx="3680884" cy="3357563"/>
          </a:xfrm>
        </p:spPr>
        <p:txBody>
          <a:bodyPr>
            <a:noAutofit/>
          </a:bodyPr>
          <a:lstStyle/>
          <a:p>
            <a:r>
              <a:rPr lang="ru-RU" sz="3600" b="1" dirty="0" smtClean="0">
                <a:solidFill>
                  <a:srgbClr val="00B050"/>
                </a:solidFill>
              </a:rPr>
              <a:t>+</a:t>
            </a:r>
            <a:r>
              <a:rPr lang="en-US" sz="3600" b="1" dirty="0" smtClean="0">
                <a:solidFill>
                  <a:srgbClr val="00B050"/>
                </a:solidFill>
              </a:rPr>
              <a:t>84 points</a:t>
            </a:r>
            <a:endParaRPr lang="ru-RU" sz="3600" b="1" dirty="0" smtClean="0">
              <a:solidFill>
                <a:srgbClr val="00B050"/>
              </a:solidFill>
            </a:endParaRPr>
          </a:p>
          <a:p>
            <a:r>
              <a:rPr lang="en-US" sz="2800" dirty="0" smtClean="0"/>
              <a:t>(from 124th to 40st position)</a:t>
            </a:r>
            <a:endParaRPr lang="ru-RU" sz="2800" dirty="0" smtClean="0"/>
          </a:p>
          <a:p>
            <a:r>
              <a:rPr lang="ru-RU" sz="2000" i="1" dirty="0" smtClean="0"/>
              <a:t>*</a:t>
            </a:r>
            <a:r>
              <a:rPr lang="en-US" sz="2000" i="1" dirty="0" smtClean="0"/>
              <a:t>in 6 years</a:t>
            </a:r>
          </a:p>
          <a:p>
            <a:r>
              <a:rPr lang="ru-RU" sz="3600" b="1" dirty="0" smtClean="0">
                <a:solidFill>
                  <a:srgbClr val="00B050"/>
                </a:solidFill>
              </a:rPr>
              <a:t>+</a:t>
            </a:r>
            <a:r>
              <a:rPr lang="en-US" sz="3600" b="1" dirty="0" smtClean="0">
                <a:solidFill>
                  <a:srgbClr val="00B050"/>
                </a:solidFill>
              </a:rPr>
              <a:t>64 points</a:t>
            </a:r>
            <a:endParaRPr lang="ru-RU" sz="3600" b="1" dirty="0" smtClean="0">
              <a:solidFill>
                <a:srgbClr val="00B050"/>
              </a:solidFill>
            </a:endParaRPr>
          </a:p>
          <a:p>
            <a:r>
              <a:rPr lang="en-US" sz="2800" dirty="0" smtClean="0"/>
              <a:t>(from 179th to 115th position)</a:t>
            </a:r>
          </a:p>
          <a:p>
            <a:r>
              <a:rPr lang="ru-RU" sz="2000" i="1" dirty="0" smtClean="0"/>
              <a:t>*</a:t>
            </a:r>
            <a:r>
              <a:rPr lang="en-US" sz="2000" i="1" dirty="0" smtClean="0"/>
              <a:t>in 6 years</a:t>
            </a:r>
            <a:endParaRPr lang="ru-RU" sz="2000" i="1" dirty="0"/>
          </a:p>
        </p:txBody>
      </p:sp>
      <p:sp>
        <p:nvSpPr>
          <p:cNvPr id="11" name="Объект 10"/>
          <p:cNvSpPr>
            <a:spLocks noGrp="1"/>
          </p:cNvSpPr>
          <p:nvPr>
            <p:ph sz="half" idx="2"/>
          </p:nvPr>
        </p:nvSpPr>
        <p:spPr>
          <a:xfrm>
            <a:off x="3753613" y="2108309"/>
            <a:ext cx="3673475" cy="4538151"/>
          </a:xfrm>
        </p:spPr>
        <p:txBody>
          <a:bodyPr>
            <a:noAutofit/>
          </a:bodyPr>
          <a:lstStyle/>
          <a:p>
            <a:r>
              <a:rPr lang="en-US" sz="2600" b="1" dirty="0" smtClean="0">
                <a:solidFill>
                  <a:srgbClr val="00B050"/>
                </a:solidFill>
              </a:rPr>
              <a:t>“Emerging 7 Cities Report – 2016”</a:t>
            </a:r>
          </a:p>
          <a:p>
            <a:r>
              <a:rPr lang="en-US" sz="2600" b="1" dirty="0" smtClean="0">
                <a:solidFill>
                  <a:srgbClr val="31859C"/>
                </a:solidFill>
              </a:rPr>
              <a:t>Moscow became first </a:t>
            </a:r>
            <a:br>
              <a:rPr lang="en-US" sz="2600" b="1" dirty="0" smtClean="0">
                <a:solidFill>
                  <a:srgbClr val="31859C"/>
                </a:solidFill>
              </a:rPr>
            </a:br>
            <a:r>
              <a:rPr lang="en-US" sz="2600" b="1" dirty="0" smtClean="0">
                <a:solidFill>
                  <a:srgbClr val="31859C"/>
                </a:solidFill>
              </a:rPr>
              <a:t>on 5</a:t>
            </a:r>
            <a:r>
              <a:rPr lang="ru-RU" sz="2600" b="1" dirty="0" smtClean="0">
                <a:solidFill>
                  <a:srgbClr val="31859C"/>
                </a:solidFill>
              </a:rPr>
              <a:t> </a:t>
            </a:r>
            <a:r>
              <a:rPr lang="en-US" sz="2600" b="1" dirty="0" smtClean="0">
                <a:solidFill>
                  <a:srgbClr val="31859C"/>
                </a:solidFill>
              </a:rPr>
              <a:t>indicators of 10:</a:t>
            </a:r>
          </a:p>
          <a:p>
            <a:pPr marL="285750" indent="-285750">
              <a:buClr>
                <a:srgbClr val="31859C"/>
              </a:buClr>
              <a:buFont typeface="Arial" panose="020B0604020202020204" pitchFamily="34" charset="0"/>
              <a:buChar char="•"/>
            </a:pPr>
            <a:r>
              <a:rPr lang="en-US" sz="2200" dirty="0" smtClean="0"/>
              <a:t>Transport and infrastructure</a:t>
            </a:r>
          </a:p>
          <a:p>
            <a:pPr marL="285750" indent="-285750">
              <a:buClr>
                <a:srgbClr val="31859C"/>
              </a:buClr>
              <a:buFont typeface="Arial" panose="020B0604020202020204" pitchFamily="34" charset="0"/>
              <a:buChar char="•"/>
            </a:pPr>
            <a:r>
              <a:rPr lang="en-US" sz="2200" dirty="0" smtClean="0"/>
              <a:t>Intellectual capital and innovation</a:t>
            </a:r>
          </a:p>
          <a:p>
            <a:pPr marL="285750" indent="-285750">
              <a:buClr>
                <a:srgbClr val="31859C"/>
              </a:buClr>
              <a:buFont typeface="Arial" panose="020B0604020202020204" pitchFamily="34" charset="0"/>
              <a:buChar char="•"/>
            </a:pPr>
            <a:r>
              <a:rPr lang="en-US" sz="2200" dirty="0" smtClean="0"/>
              <a:t>Sustainable development and environment</a:t>
            </a:r>
          </a:p>
          <a:p>
            <a:pPr marL="285750" indent="-285750">
              <a:buClr>
                <a:srgbClr val="31859C"/>
              </a:buClr>
              <a:buFont typeface="Arial" panose="020B0604020202020204" pitchFamily="34" charset="0"/>
              <a:buChar char="•"/>
            </a:pPr>
            <a:r>
              <a:rPr lang="en-US" sz="2200" dirty="0" smtClean="0"/>
              <a:t>The level of technology</a:t>
            </a:r>
          </a:p>
          <a:p>
            <a:pPr marL="285750" indent="-285750">
              <a:buClr>
                <a:srgbClr val="31859C"/>
              </a:buClr>
              <a:buFont typeface="Arial" panose="020B0604020202020204" pitchFamily="34" charset="0"/>
              <a:buChar char="•"/>
            </a:pPr>
            <a:r>
              <a:rPr lang="en-US" sz="2200" dirty="0" smtClean="0"/>
              <a:t>Demographics and livability</a:t>
            </a:r>
            <a:endParaRPr lang="ru-RU" sz="2200" dirty="0"/>
          </a:p>
        </p:txBody>
      </p:sp>
      <p:sp>
        <p:nvSpPr>
          <p:cNvPr id="12" name="Объект 11"/>
          <p:cNvSpPr>
            <a:spLocks noGrp="1"/>
          </p:cNvSpPr>
          <p:nvPr>
            <p:ph sz="half" idx="13"/>
          </p:nvPr>
        </p:nvSpPr>
        <p:spPr>
          <a:xfrm>
            <a:off x="7852784" y="2224478"/>
            <a:ext cx="3914775" cy="3357563"/>
          </a:xfrm>
        </p:spPr>
        <p:txBody>
          <a:bodyPr>
            <a:noAutofit/>
          </a:bodyPr>
          <a:lstStyle/>
          <a:p>
            <a:r>
              <a:rPr lang="en-US" sz="2800" b="1" dirty="0" smtClean="0">
                <a:solidFill>
                  <a:srgbClr val="31859C"/>
                </a:solidFill>
              </a:rPr>
              <a:t>First place – Eastern European cities of the future 2015/2016</a:t>
            </a:r>
          </a:p>
          <a:p>
            <a:r>
              <a:rPr lang="en-US" sz="2400" b="1" dirty="0" smtClean="0"/>
              <a:t>Top 10 in:</a:t>
            </a:r>
          </a:p>
          <a:p>
            <a:pPr marL="285750" indent="-285750">
              <a:buClr>
                <a:srgbClr val="31859C"/>
              </a:buClr>
              <a:buFont typeface="Arial" panose="020B0604020202020204" pitchFamily="34" charset="0"/>
              <a:buChar char="•"/>
            </a:pPr>
            <a:r>
              <a:rPr lang="en-US" sz="2400" dirty="0" smtClean="0"/>
              <a:t>Human Capital and Lifestyle</a:t>
            </a:r>
          </a:p>
          <a:p>
            <a:pPr marL="285750" indent="-285750">
              <a:buClr>
                <a:srgbClr val="31859C"/>
              </a:buClr>
              <a:buFont typeface="Arial" panose="020B0604020202020204" pitchFamily="34" charset="0"/>
              <a:buChar char="•"/>
            </a:pPr>
            <a:r>
              <a:rPr lang="en-US" sz="2400" dirty="0" smtClean="0"/>
              <a:t>Major European cities of the future</a:t>
            </a:r>
          </a:p>
          <a:p>
            <a:pPr marL="285750" indent="-285750">
              <a:buClr>
                <a:srgbClr val="31859C"/>
              </a:buClr>
              <a:buFont typeface="Arial" panose="020B0604020202020204" pitchFamily="34" charset="0"/>
              <a:buChar char="•"/>
            </a:pPr>
            <a:r>
              <a:rPr lang="en-US" sz="2400" dirty="0" smtClean="0"/>
              <a:t>Economic potential</a:t>
            </a:r>
          </a:p>
          <a:p>
            <a:pPr marL="285750" indent="-285750">
              <a:buClr>
                <a:srgbClr val="31859C"/>
              </a:buClr>
              <a:buFont typeface="Arial" panose="020B0604020202020204" pitchFamily="34" charset="0"/>
              <a:buChar char="•"/>
            </a:pPr>
            <a:r>
              <a:rPr lang="en-US" sz="2400" dirty="0" smtClean="0"/>
              <a:t>Cost effectiveness</a:t>
            </a:r>
          </a:p>
          <a:p>
            <a:pPr marL="285750" indent="-285750">
              <a:buClr>
                <a:srgbClr val="31859C"/>
              </a:buClr>
              <a:buFont typeface="Arial" panose="020B0604020202020204" pitchFamily="34" charset="0"/>
              <a:buChar char="•"/>
            </a:pPr>
            <a:r>
              <a:rPr lang="en-US" sz="2400" dirty="0" smtClean="0"/>
              <a:t>Business friendliness</a:t>
            </a:r>
          </a:p>
          <a:p>
            <a:endParaRPr lang="ru-RU" sz="2400" dirty="0"/>
          </a:p>
        </p:txBody>
      </p:sp>
      <p:pic>
        <p:nvPicPr>
          <p:cNvPr id="6146" name="Picture 2" descr="D:\Documents\ПРЕЗЕНТАЦИИ\Весна 2016 - новые\1907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783" y="1392860"/>
            <a:ext cx="1387952" cy="1080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Documents\ПРЕЗЕНТАЦИИ\Весна 2016 - новые\Global-Cities-of-the-Future-2014-logo_mediu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3863" y="987005"/>
            <a:ext cx="1878751" cy="1080000"/>
          </a:xfrm>
          <a:prstGeom prst="rect">
            <a:avLst/>
          </a:prstGeom>
          <a:noFill/>
          <a:extLst>
            <a:ext uri="{909E8E84-426E-40DD-AFC4-6F175D3DCCD1}">
              <a14:hiddenFill xmlns:a14="http://schemas.microsoft.com/office/drawing/2010/main">
                <a:solidFill>
                  <a:srgbClr val="FFFFFF"/>
                </a:solidFill>
              </a14:hiddenFill>
            </a:ext>
          </a:extLst>
        </p:spPr>
      </p:pic>
      <p:sp>
        <p:nvSpPr>
          <p:cNvPr id="33" name="Равнобедренный треугольник 32"/>
          <p:cNvSpPr/>
          <p:nvPr/>
        </p:nvSpPr>
        <p:spPr>
          <a:xfrm>
            <a:off x="2675543" y="2690809"/>
            <a:ext cx="360000" cy="288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55"/>
          </a:p>
        </p:txBody>
      </p:sp>
      <p:pic>
        <p:nvPicPr>
          <p:cNvPr id="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395" t="18301" r="13060" b="16114"/>
          <a:stretch/>
        </p:blipFill>
        <p:spPr bwMode="auto">
          <a:xfrm>
            <a:off x="4165412" y="987005"/>
            <a:ext cx="1552143" cy="1140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Равнобедренный треугольник 14"/>
          <p:cNvSpPr/>
          <p:nvPr/>
        </p:nvSpPr>
        <p:spPr>
          <a:xfrm>
            <a:off x="2675543" y="4600932"/>
            <a:ext cx="360000" cy="28800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55"/>
          </a:p>
        </p:txBody>
      </p:sp>
      <p:cxnSp>
        <p:nvCxnSpPr>
          <p:cNvPr id="14" name="Прямая соединительная линия 13"/>
          <p:cNvCxnSpPr/>
          <p:nvPr/>
        </p:nvCxnSpPr>
        <p:spPr>
          <a:xfrm>
            <a:off x="3671248" y="1160060"/>
            <a:ext cx="0" cy="54864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7763863" y="1160060"/>
            <a:ext cx="0" cy="54864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7418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ELECTRONIC SERVICES </a:t>
            </a:r>
            <a:endParaRPr lang="ru-RU" dirty="0"/>
          </a:p>
        </p:txBody>
      </p:sp>
      <p:sp>
        <p:nvSpPr>
          <p:cNvPr id="5" name="Прямоугольник 4"/>
          <p:cNvSpPr/>
          <p:nvPr/>
        </p:nvSpPr>
        <p:spPr>
          <a:xfrm>
            <a:off x="158221" y="5342966"/>
            <a:ext cx="6572250" cy="1200329"/>
          </a:xfrm>
          <a:prstGeom prst="rect">
            <a:avLst/>
          </a:prstGeom>
        </p:spPr>
        <p:txBody>
          <a:bodyPr wrap="square">
            <a:spAutoFit/>
          </a:bodyPr>
          <a:lstStyle/>
          <a:p>
            <a:pPr marL="342900" indent="-342900">
              <a:spcAft>
                <a:spcPts val="0"/>
              </a:spcAft>
              <a:buFont typeface="Wingdings" charset="2"/>
              <a:buChar char="Ø"/>
            </a:pPr>
            <a:r>
              <a:rPr lang="en-US" sz="2400" dirty="0" smtClean="0">
                <a:latin typeface="Calibri" charset="0"/>
                <a:ea typeface="Calibri" charset="0"/>
                <a:cs typeface="Times New Roman" charset="0"/>
              </a:rPr>
              <a:t>the </a:t>
            </a:r>
            <a:r>
              <a:rPr lang="en-US" sz="2400" dirty="0">
                <a:latin typeface="Calibri" charset="0"/>
                <a:ea typeface="Calibri" charset="0"/>
                <a:cs typeface="Times New Roman" charset="0"/>
              </a:rPr>
              <a:t>transparency of the process of obtaining services </a:t>
            </a:r>
            <a:endParaRPr lang="en-US" sz="2400" dirty="0" smtClean="0">
              <a:latin typeface="Calibri" charset="0"/>
              <a:ea typeface="Calibri" charset="0"/>
              <a:cs typeface="Times New Roman" charset="0"/>
            </a:endParaRPr>
          </a:p>
          <a:p>
            <a:pPr marL="342900" indent="-342900">
              <a:spcAft>
                <a:spcPts val="0"/>
              </a:spcAft>
              <a:buFont typeface="Wingdings" charset="2"/>
              <a:buChar char="Ø"/>
            </a:pPr>
            <a:r>
              <a:rPr lang="en-US" sz="2400" dirty="0" smtClean="0">
                <a:latin typeface="Calibri" charset="0"/>
                <a:ea typeface="Calibri" charset="0"/>
                <a:cs typeface="Times New Roman" charset="0"/>
              </a:rPr>
              <a:t>track </a:t>
            </a:r>
            <a:r>
              <a:rPr lang="en-US" sz="2400" dirty="0">
                <a:latin typeface="Calibri" charset="0"/>
                <a:ea typeface="Calibri" charset="0"/>
                <a:cs typeface="Times New Roman" charset="0"/>
              </a:rPr>
              <a:t>the progress of the </a:t>
            </a:r>
            <a:r>
              <a:rPr lang="en-US" sz="2400" dirty="0" smtClean="0">
                <a:latin typeface="Calibri" charset="0"/>
                <a:ea typeface="Calibri" charset="0"/>
                <a:cs typeface="Times New Roman" charset="0"/>
              </a:rPr>
              <a:t>service</a:t>
            </a:r>
            <a:endParaRPr lang="ru-RU" sz="2400" dirty="0">
              <a:effectLst/>
              <a:latin typeface="Calibri" charset="0"/>
              <a:ea typeface="Calibri" charset="0"/>
              <a:cs typeface="Times New Roman" charset="0"/>
            </a:endParaRPr>
          </a:p>
        </p:txBody>
      </p:sp>
      <p:sp>
        <p:nvSpPr>
          <p:cNvPr id="6" name="Прямоугольник 5"/>
          <p:cNvSpPr/>
          <p:nvPr/>
        </p:nvSpPr>
        <p:spPr>
          <a:xfrm>
            <a:off x="5939367" y="1206667"/>
            <a:ext cx="6096000" cy="3539430"/>
          </a:xfrm>
          <a:prstGeom prst="rect">
            <a:avLst/>
          </a:prstGeom>
        </p:spPr>
        <p:txBody>
          <a:bodyPr>
            <a:spAutoFit/>
          </a:bodyPr>
          <a:lstStyle/>
          <a:p>
            <a:pPr marL="285750" indent="-285750">
              <a:buFont typeface="Wingdings" charset="2"/>
              <a:buChar char="ü"/>
            </a:pPr>
            <a:r>
              <a:rPr lang="en-US" sz="2800" b="1" dirty="0">
                <a:solidFill>
                  <a:srgbClr val="31859C"/>
                </a:solidFill>
              </a:rPr>
              <a:t>160 services are provided </a:t>
            </a:r>
            <a:r>
              <a:rPr lang="en-US" sz="2800" b="1" dirty="0" smtClean="0">
                <a:solidFill>
                  <a:srgbClr val="31859C"/>
                </a:solidFill>
              </a:rPr>
              <a:t>electronically</a:t>
            </a:r>
            <a:endParaRPr lang="en-US" sz="2800" b="1" dirty="0">
              <a:solidFill>
                <a:srgbClr val="31859C"/>
              </a:solidFill>
            </a:endParaRPr>
          </a:p>
          <a:p>
            <a:pPr marL="285750" indent="-285750">
              <a:buFont typeface="Wingdings" charset="2"/>
              <a:buChar char="ü"/>
            </a:pPr>
            <a:r>
              <a:rPr lang="en-US" sz="2800" b="1" dirty="0" smtClean="0">
                <a:solidFill>
                  <a:srgbClr val="31859C"/>
                </a:solidFill>
              </a:rPr>
              <a:t>the </a:t>
            </a:r>
            <a:r>
              <a:rPr lang="en-US" sz="2800" b="1" dirty="0">
                <a:solidFill>
                  <a:srgbClr val="31859C"/>
                </a:solidFill>
              </a:rPr>
              <a:t>number of requests reached 400 </a:t>
            </a:r>
            <a:r>
              <a:rPr lang="en-US" sz="2800" b="1" dirty="0" smtClean="0">
                <a:solidFill>
                  <a:srgbClr val="31859C"/>
                </a:solidFill>
              </a:rPr>
              <a:t>million</a:t>
            </a:r>
            <a:endParaRPr lang="en-US" sz="2800" b="1" dirty="0">
              <a:solidFill>
                <a:srgbClr val="31859C"/>
              </a:solidFill>
            </a:endParaRPr>
          </a:p>
          <a:p>
            <a:pPr marL="285750" indent="-285750">
              <a:buFont typeface="Wingdings" charset="2"/>
              <a:buChar char="ü"/>
            </a:pPr>
            <a:r>
              <a:rPr lang="en-US" sz="2800" b="1" dirty="0">
                <a:solidFill>
                  <a:srgbClr val="31859C"/>
                </a:solidFill>
              </a:rPr>
              <a:t>62% of citizens receive </a:t>
            </a:r>
            <a:r>
              <a:rPr lang="en-US" sz="2800" b="1" dirty="0" smtClean="0">
                <a:solidFill>
                  <a:srgbClr val="31859C"/>
                </a:solidFill>
              </a:rPr>
              <a:t>e-services</a:t>
            </a:r>
            <a:endParaRPr lang="en-US" sz="2800" b="1" dirty="0">
              <a:solidFill>
                <a:srgbClr val="31859C"/>
              </a:solidFill>
            </a:endParaRPr>
          </a:p>
          <a:p>
            <a:pPr marL="285750" indent="-285750">
              <a:buFont typeface="Wingdings" charset="2"/>
              <a:buChar char="ü"/>
            </a:pPr>
            <a:r>
              <a:rPr lang="en-US" sz="2800" b="1" dirty="0">
                <a:solidFill>
                  <a:srgbClr val="31859C"/>
                </a:solidFill>
              </a:rPr>
              <a:t>91-92% - </a:t>
            </a:r>
            <a:r>
              <a:rPr lang="en-US" sz="2800" b="1" dirty="0" smtClean="0">
                <a:solidFill>
                  <a:srgbClr val="31859C"/>
                </a:solidFill>
              </a:rPr>
              <a:t>the </a:t>
            </a:r>
            <a:r>
              <a:rPr lang="en-US" sz="2800" b="1" dirty="0">
                <a:solidFill>
                  <a:srgbClr val="31859C"/>
                </a:solidFill>
              </a:rPr>
              <a:t>level of satisfaction of Muscovites with the quality of public services </a:t>
            </a:r>
            <a:endParaRPr lang="ru-RU" sz="2800" b="1" dirty="0">
              <a:solidFill>
                <a:srgbClr val="31859C"/>
              </a:solidFill>
            </a:endParaRPr>
          </a:p>
        </p:txBody>
      </p:sp>
      <p:pic>
        <p:nvPicPr>
          <p:cNvPr id="7" name="Рисунок 6"/>
          <p:cNvPicPr>
            <a:picLocks noChangeAspect="1"/>
          </p:cNvPicPr>
          <p:nvPr/>
        </p:nvPicPr>
        <p:blipFill>
          <a:blip r:embed="rId3"/>
          <a:stretch>
            <a:fillRect/>
          </a:stretch>
        </p:blipFill>
        <p:spPr>
          <a:xfrm>
            <a:off x="158221" y="909276"/>
            <a:ext cx="5781145" cy="4022766"/>
          </a:xfrm>
          <a:prstGeom prst="rect">
            <a:avLst/>
          </a:prstGeom>
        </p:spPr>
      </p:pic>
      <p:sp>
        <p:nvSpPr>
          <p:cNvPr id="8" name="Прямоугольник 7"/>
          <p:cNvSpPr/>
          <p:nvPr/>
        </p:nvSpPr>
        <p:spPr>
          <a:xfrm>
            <a:off x="262467" y="1316950"/>
            <a:ext cx="956733"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262467" y="3124496"/>
            <a:ext cx="956733"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342006" y="988501"/>
            <a:ext cx="992388" cy="461665"/>
          </a:xfrm>
          <a:prstGeom prst="rect">
            <a:avLst/>
          </a:prstGeom>
          <a:noFill/>
        </p:spPr>
        <p:txBody>
          <a:bodyPr wrap="none" rtlCol="0">
            <a:spAutoFit/>
          </a:bodyPr>
          <a:lstStyle/>
          <a:p>
            <a:r>
              <a:rPr lang="en-US" sz="2400"/>
              <a:t>i</a:t>
            </a:r>
            <a:r>
              <a:rPr lang="en-US" sz="2400" smtClean="0"/>
              <a:t>t was:</a:t>
            </a:r>
            <a:endParaRPr lang="ru-RU" sz="2400" dirty="0"/>
          </a:p>
        </p:txBody>
      </p:sp>
      <p:sp>
        <p:nvSpPr>
          <p:cNvPr id="26" name="TextBox 25"/>
          <p:cNvSpPr txBox="1"/>
          <p:nvPr/>
        </p:nvSpPr>
        <p:spPr>
          <a:xfrm>
            <a:off x="342006" y="2920659"/>
            <a:ext cx="699230" cy="461665"/>
          </a:xfrm>
          <a:prstGeom prst="rect">
            <a:avLst/>
          </a:prstGeom>
          <a:noFill/>
        </p:spPr>
        <p:txBody>
          <a:bodyPr wrap="none" rtlCol="0">
            <a:spAutoFit/>
          </a:bodyPr>
          <a:lstStyle/>
          <a:p>
            <a:r>
              <a:rPr lang="en-US" sz="2400" dirty="0"/>
              <a:t>i</a:t>
            </a:r>
            <a:r>
              <a:rPr lang="en-US" sz="2400" dirty="0" smtClean="0"/>
              <a:t>t is:</a:t>
            </a:r>
            <a:endParaRPr lang="ru-RU" sz="2400" dirty="0"/>
          </a:p>
        </p:txBody>
      </p:sp>
      <p:sp>
        <p:nvSpPr>
          <p:cNvPr id="11" name="Прямоугольник 10"/>
          <p:cNvSpPr/>
          <p:nvPr/>
        </p:nvSpPr>
        <p:spPr>
          <a:xfrm>
            <a:off x="6501342" y="5342966"/>
            <a:ext cx="5534025" cy="1200329"/>
          </a:xfrm>
          <a:prstGeom prst="rect">
            <a:avLst/>
          </a:prstGeom>
        </p:spPr>
        <p:txBody>
          <a:bodyPr wrap="square">
            <a:spAutoFit/>
          </a:bodyPr>
          <a:lstStyle/>
          <a:p>
            <a:pPr marL="342900" indent="-342900">
              <a:spcAft>
                <a:spcPts val="0"/>
              </a:spcAft>
              <a:buFont typeface="Wingdings" charset="2"/>
              <a:buChar char="Ø"/>
            </a:pPr>
            <a:r>
              <a:rPr lang="en-US" sz="2400" dirty="0" smtClean="0">
                <a:latin typeface="Calibri" charset="0"/>
                <a:ea typeface="Calibri" charset="0"/>
                <a:cs typeface="Times New Roman" charset="0"/>
              </a:rPr>
              <a:t>applications put electronically </a:t>
            </a:r>
            <a:r>
              <a:rPr lang="en-US" sz="2400" dirty="0">
                <a:latin typeface="Calibri" charset="0"/>
                <a:ea typeface="Calibri" charset="0"/>
                <a:cs typeface="Times New Roman" charset="0"/>
              </a:rPr>
              <a:t>at any convenient time </a:t>
            </a:r>
            <a:r>
              <a:rPr lang="en-US" sz="2400" dirty="0" smtClean="0">
                <a:latin typeface="Calibri" charset="0"/>
                <a:ea typeface="Calibri" charset="0"/>
                <a:cs typeface="Times New Roman" charset="0"/>
              </a:rPr>
              <a:t>with </a:t>
            </a:r>
            <a:r>
              <a:rPr lang="en-US" sz="2400" dirty="0">
                <a:latin typeface="Calibri" charset="0"/>
                <a:ea typeface="Calibri" charset="0"/>
                <a:cs typeface="Times New Roman" charset="0"/>
              </a:rPr>
              <a:t>Internet </a:t>
            </a:r>
            <a:r>
              <a:rPr lang="en-US" sz="2400" dirty="0" smtClean="0">
                <a:latin typeface="Calibri" charset="0"/>
                <a:ea typeface="Calibri" charset="0"/>
                <a:cs typeface="Times New Roman" charset="0"/>
              </a:rPr>
              <a:t>access</a:t>
            </a:r>
            <a:endParaRPr lang="en-US" sz="2400" dirty="0">
              <a:latin typeface="Calibri" charset="0"/>
              <a:ea typeface="Calibri" charset="0"/>
              <a:cs typeface="Times New Roman" charset="0"/>
            </a:endParaRPr>
          </a:p>
          <a:p>
            <a:pPr marL="342900" indent="-342900">
              <a:spcAft>
                <a:spcPts val="0"/>
              </a:spcAft>
              <a:buFont typeface="Wingdings" charset="2"/>
              <a:buChar char="Ø"/>
            </a:pPr>
            <a:r>
              <a:rPr lang="en-US" sz="2400" dirty="0">
                <a:latin typeface="Calibri" charset="0"/>
                <a:ea typeface="Calibri" charset="0"/>
                <a:cs typeface="Times New Roman" charset="0"/>
              </a:rPr>
              <a:t>reduction of corruption risks</a:t>
            </a:r>
            <a:endParaRPr lang="ru-RU" sz="2400" dirty="0">
              <a:latin typeface="Calibri" charset="0"/>
              <a:ea typeface="Calibri" charset="0"/>
              <a:cs typeface="Times New Roman" charset="0"/>
            </a:endParaRPr>
          </a:p>
        </p:txBody>
      </p:sp>
      <p:cxnSp>
        <p:nvCxnSpPr>
          <p:cNvPr id="4" name="Прямая соединительная линия 3"/>
          <p:cNvCxnSpPr/>
          <p:nvPr/>
        </p:nvCxnSpPr>
        <p:spPr>
          <a:xfrm>
            <a:off x="262467" y="5168900"/>
            <a:ext cx="1155805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7785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Заголовок 1"/>
          <p:cNvSpPr txBox="1">
            <a:spLocks/>
          </p:cNvSpPr>
          <p:nvPr/>
        </p:nvSpPr>
        <p:spPr>
          <a:xfrm>
            <a:off x="3575784" y="-1247814"/>
            <a:ext cx="7464223" cy="1120089"/>
          </a:xfrm>
          <a:prstGeom prst="rect">
            <a:avLst/>
          </a:prstGeom>
        </p:spPr>
        <p:txBody>
          <a:bodyPr vert="horz" lIns="58615" tIns="29307" rIns="58615" bIns="29307" rtlCol="0" anchor="ctr">
            <a:normAutofit/>
          </a:bodyPr>
          <a:lstStyle>
            <a:lvl1pPr algn="l" defTabSz="1423988" rtl="0" fontAlgn="base">
              <a:lnSpc>
                <a:spcPts val="3000"/>
              </a:lnSpc>
              <a:spcBef>
                <a:spcPct val="0"/>
              </a:spcBef>
              <a:spcAft>
                <a:spcPct val="0"/>
              </a:spcAft>
              <a:defRPr sz="4000" b="1" kern="1200" baseline="0">
                <a:solidFill>
                  <a:schemeClr val="accent5">
                    <a:lumMod val="75000"/>
                  </a:schemeClr>
                </a:solidFill>
                <a:latin typeface="Myriad Pro Cond" panose="020B0506030403020204" pitchFamily="34" charset="0"/>
                <a:ea typeface="+mj-ea"/>
                <a:cs typeface="Times New Roman" panose="02020603050405020304" pitchFamily="18" charset="0"/>
              </a:defRPr>
            </a:lvl1pPr>
            <a:lvl2pPr algn="ctr" defTabSz="1423988" rtl="0" fontAlgn="base">
              <a:spcBef>
                <a:spcPct val="0"/>
              </a:spcBef>
              <a:spcAft>
                <a:spcPct val="0"/>
              </a:spcAft>
              <a:defRPr sz="6800">
                <a:solidFill>
                  <a:schemeClr val="tx1"/>
                </a:solidFill>
                <a:latin typeface="Calibri" panose="020F0502020204030204" pitchFamily="34" charset="0"/>
              </a:defRPr>
            </a:lvl2pPr>
            <a:lvl3pPr algn="ctr" defTabSz="1423988" rtl="0" fontAlgn="base">
              <a:spcBef>
                <a:spcPct val="0"/>
              </a:spcBef>
              <a:spcAft>
                <a:spcPct val="0"/>
              </a:spcAft>
              <a:defRPr sz="6800">
                <a:solidFill>
                  <a:schemeClr val="tx1"/>
                </a:solidFill>
                <a:latin typeface="Calibri" panose="020F0502020204030204" pitchFamily="34" charset="0"/>
              </a:defRPr>
            </a:lvl3pPr>
            <a:lvl4pPr algn="ctr" defTabSz="1423988" rtl="0" fontAlgn="base">
              <a:spcBef>
                <a:spcPct val="0"/>
              </a:spcBef>
              <a:spcAft>
                <a:spcPct val="0"/>
              </a:spcAft>
              <a:defRPr sz="6800">
                <a:solidFill>
                  <a:schemeClr val="tx1"/>
                </a:solidFill>
                <a:latin typeface="Calibri" panose="020F0502020204030204" pitchFamily="34" charset="0"/>
              </a:defRPr>
            </a:lvl4pPr>
            <a:lvl5pPr algn="ctr" defTabSz="1423988" rtl="0" fontAlgn="base">
              <a:spcBef>
                <a:spcPct val="0"/>
              </a:spcBef>
              <a:spcAft>
                <a:spcPct val="0"/>
              </a:spcAft>
              <a:defRPr sz="6800">
                <a:solidFill>
                  <a:schemeClr val="tx1"/>
                </a:solidFill>
                <a:latin typeface="Calibri" panose="020F0502020204030204" pitchFamily="34" charset="0"/>
              </a:defRPr>
            </a:lvl5pPr>
            <a:lvl6pPr marL="457200" algn="ctr" defTabSz="1423988" rtl="0" fontAlgn="base">
              <a:spcBef>
                <a:spcPct val="0"/>
              </a:spcBef>
              <a:spcAft>
                <a:spcPct val="0"/>
              </a:spcAft>
              <a:defRPr sz="6800">
                <a:solidFill>
                  <a:schemeClr val="tx1"/>
                </a:solidFill>
                <a:latin typeface="Calibri" panose="020F0502020204030204" pitchFamily="34" charset="0"/>
              </a:defRPr>
            </a:lvl6pPr>
            <a:lvl7pPr marL="914400" algn="ctr" defTabSz="1423988" rtl="0" fontAlgn="base">
              <a:spcBef>
                <a:spcPct val="0"/>
              </a:spcBef>
              <a:spcAft>
                <a:spcPct val="0"/>
              </a:spcAft>
              <a:defRPr sz="6800">
                <a:solidFill>
                  <a:schemeClr val="tx1"/>
                </a:solidFill>
                <a:latin typeface="Calibri" panose="020F0502020204030204" pitchFamily="34" charset="0"/>
              </a:defRPr>
            </a:lvl7pPr>
            <a:lvl8pPr marL="1371600" algn="ctr" defTabSz="1423988" rtl="0" fontAlgn="base">
              <a:spcBef>
                <a:spcPct val="0"/>
              </a:spcBef>
              <a:spcAft>
                <a:spcPct val="0"/>
              </a:spcAft>
              <a:defRPr sz="6800">
                <a:solidFill>
                  <a:schemeClr val="tx1"/>
                </a:solidFill>
                <a:latin typeface="Calibri" panose="020F0502020204030204" pitchFamily="34" charset="0"/>
              </a:defRPr>
            </a:lvl8pPr>
            <a:lvl9pPr marL="1828800" algn="ctr" defTabSz="1423988" rtl="0" fontAlgn="base">
              <a:spcBef>
                <a:spcPct val="0"/>
              </a:spcBef>
              <a:spcAft>
                <a:spcPct val="0"/>
              </a:spcAft>
              <a:defRPr sz="6800">
                <a:solidFill>
                  <a:schemeClr val="tx1"/>
                </a:solidFill>
                <a:latin typeface="Calibri" panose="020F0502020204030204" pitchFamily="34" charset="0"/>
              </a:defRPr>
            </a:lvl9pPr>
          </a:lstStyle>
          <a:p>
            <a:endParaRPr lang="ru-RU" sz="2309" b="0" dirty="0">
              <a:latin typeface="Arial Narrow" pitchFamily="34" charset="0"/>
            </a:endParaRPr>
          </a:p>
        </p:txBody>
      </p:sp>
      <p:pic>
        <p:nvPicPr>
          <p:cNvPr id="1027" name="Picture 3" descr="D:\Desktop\ritzcarlton.jpg"/>
          <p:cNvPicPr>
            <a:picLocks noChangeAspect="1" noChangeArrowheads="1"/>
          </p:cNvPicPr>
          <p:nvPr/>
        </p:nvPicPr>
        <p:blipFill rotWithShape="1">
          <a:blip r:embed="rId3">
            <a:extLst>
              <a:ext uri="{28A0092B-C50C-407E-A947-70E740481C1C}">
                <a14:useLocalDpi xmlns:a14="http://schemas.microsoft.com/office/drawing/2010/main" val="0"/>
              </a:ext>
            </a:extLst>
          </a:blip>
          <a:srcRect t="35515" b="2929"/>
          <a:stretch/>
        </p:blipFill>
        <p:spPr bwMode="auto">
          <a:xfrm>
            <a:off x="6191793" y="4243670"/>
            <a:ext cx="5625742" cy="244136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3" name="Заголовок 12"/>
          <p:cNvSpPr>
            <a:spLocks noGrp="1"/>
          </p:cNvSpPr>
          <p:nvPr>
            <p:ph type="title"/>
          </p:nvPr>
        </p:nvSpPr>
        <p:spPr/>
        <p:txBody>
          <a:bodyPr/>
          <a:lstStyle/>
          <a:p>
            <a:r>
              <a:rPr lang="en-US" dirty="0" smtClean="0"/>
              <a:t>THE COMPLEX DEVELOPMENT OF THE INFRASTRUCTURE</a:t>
            </a:r>
            <a:endParaRPr lang="ru-RU" dirty="0"/>
          </a:p>
        </p:txBody>
      </p:sp>
      <p:sp>
        <p:nvSpPr>
          <p:cNvPr id="16" name="Текст 15"/>
          <p:cNvSpPr>
            <a:spLocks noGrp="1"/>
          </p:cNvSpPr>
          <p:nvPr>
            <p:ph type="body" sz="quarter" idx="13"/>
          </p:nvPr>
        </p:nvSpPr>
        <p:spPr/>
        <p:txBody>
          <a:bodyPr/>
          <a:lstStyle/>
          <a:p>
            <a:r>
              <a:rPr lang="en-GB" dirty="0" smtClean="0"/>
              <a:t>HOSPITALITY INDUSTRY</a:t>
            </a:r>
            <a:endParaRPr lang="ru-RU" dirty="0"/>
          </a:p>
        </p:txBody>
      </p:sp>
      <p:pic>
        <p:nvPicPr>
          <p:cNvPr id="5126" name="Picture 6" descr="http://gallery.forum-grad.ru/files/1/3/6/0/hotel-ukraina-04.jpg"/>
          <p:cNvPicPr>
            <a:picLocks noChangeAspect="1" noChangeArrowheads="1"/>
          </p:cNvPicPr>
          <p:nvPr/>
        </p:nvPicPr>
        <p:blipFill rotWithShape="1">
          <a:blip r:embed="rId4">
            <a:extLst>
              <a:ext uri="{28A0092B-C50C-407E-A947-70E740481C1C}">
                <a14:useLocalDpi xmlns:a14="http://schemas.microsoft.com/office/drawing/2010/main" val="0"/>
              </a:ext>
            </a:extLst>
          </a:blip>
          <a:srcRect t="15483" b="19454"/>
          <a:stretch/>
        </p:blipFill>
        <p:spPr bwMode="auto">
          <a:xfrm>
            <a:off x="6191793" y="1624204"/>
            <a:ext cx="5625741" cy="2441359"/>
          </a:xfrm>
          <a:prstGeom prst="rect">
            <a:avLst/>
          </a:prstGeom>
          <a:noFill/>
          <a:extLst>
            <a:ext uri="{909E8E84-426E-40DD-AFC4-6F175D3DCCD1}">
              <a14:hiddenFill xmlns:a14="http://schemas.microsoft.com/office/drawing/2010/main">
                <a:solidFill>
                  <a:srgbClr val="FFFFFF"/>
                </a:solidFill>
              </a14:hiddenFill>
            </a:ext>
          </a:extLst>
        </p:spPr>
      </p:pic>
      <p:sp>
        <p:nvSpPr>
          <p:cNvPr id="19" name="Объект 24"/>
          <p:cNvSpPr>
            <a:spLocks noGrp="1"/>
          </p:cNvSpPr>
          <p:nvPr>
            <p:ph sz="half" idx="1"/>
          </p:nvPr>
        </p:nvSpPr>
        <p:spPr>
          <a:xfrm>
            <a:off x="135102" y="1889894"/>
            <a:ext cx="6151397" cy="4351338"/>
          </a:xfrm>
        </p:spPr>
        <p:txBody>
          <a:bodyPr>
            <a:noAutofit/>
          </a:bodyPr>
          <a:lstStyle/>
          <a:p>
            <a:pPr>
              <a:lnSpc>
                <a:spcPct val="100000"/>
              </a:lnSpc>
              <a:spcBef>
                <a:spcPts val="0"/>
              </a:spcBef>
              <a:spcAft>
                <a:spcPts val="1800"/>
              </a:spcAft>
            </a:pPr>
            <a:r>
              <a:rPr lang="en-US" sz="3200" b="1" dirty="0">
                <a:cs typeface="Arial" pitchFamily="34" charset="0"/>
              </a:rPr>
              <a:t>By the end of </a:t>
            </a:r>
            <a:r>
              <a:rPr lang="en-US" sz="3200" b="1" dirty="0" smtClean="0">
                <a:cs typeface="Arial" pitchFamily="34" charset="0"/>
              </a:rPr>
              <a:t>2016:</a:t>
            </a:r>
            <a:endParaRPr lang="en-US" sz="3200" b="1" dirty="0">
              <a:cs typeface="Arial" pitchFamily="34" charset="0"/>
            </a:endParaRPr>
          </a:p>
          <a:p>
            <a:pPr marL="177800" indent="-177800">
              <a:lnSpc>
                <a:spcPct val="100000"/>
              </a:lnSpc>
              <a:spcBef>
                <a:spcPts val="0"/>
              </a:spcBef>
              <a:spcAft>
                <a:spcPts val="1800"/>
              </a:spcAft>
              <a:buClr>
                <a:srgbClr val="31859C"/>
              </a:buClr>
              <a:buFont typeface="Arial" panose="020B0604020202020204" pitchFamily="34" charset="0"/>
              <a:buChar char="•"/>
            </a:pPr>
            <a:r>
              <a:rPr lang="en-US" sz="2800" dirty="0" smtClean="0">
                <a:cs typeface="Arial" pitchFamily="34" charset="0"/>
              </a:rPr>
              <a:t>2016 </a:t>
            </a:r>
            <a:r>
              <a:rPr lang="en-US" sz="2800" dirty="0">
                <a:cs typeface="Arial" pitchFamily="34" charset="0"/>
              </a:rPr>
              <a:t>summer hotel sales in Moscow</a:t>
            </a:r>
            <a:r>
              <a:rPr lang="ru-RU" sz="2800" dirty="0">
                <a:cs typeface="Arial" pitchFamily="34" charset="0"/>
              </a:rPr>
              <a:t> </a:t>
            </a:r>
            <a:r>
              <a:rPr lang="en-US" sz="2800" dirty="0">
                <a:cs typeface="Arial" pitchFamily="34" charset="0"/>
              </a:rPr>
              <a:t>was </a:t>
            </a:r>
            <a:r>
              <a:rPr lang="ru-RU" sz="2800" b="1" dirty="0">
                <a:solidFill>
                  <a:srgbClr val="31859C"/>
                </a:solidFill>
                <a:cs typeface="Arial" pitchFamily="34" charset="0"/>
              </a:rPr>
              <a:t>79%</a:t>
            </a:r>
            <a:r>
              <a:rPr lang="en-US" sz="2800" b="1" dirty="0">
                <a:solidFill>
                  <a:srgbClr val="31859C"/>
                </a:solidFill>
                <a:cs typeface="Arial" pitchFamily="34" charset="0"/>
              </a:rPr>
              <a:t> </a:t>
            </a:r>
            <a:r>
              <a:rPr lang="en-US" sz="2800" dirty="0" smtClean="0">
                <a:solidFill>
                  <a:srgbClr val="E46C0A"/>
                </a:solidFill>
                <a:cs typeface="Arial" pitchFamily="34" charset="0"/>
              </a:rPr>
              <a:t/>
            </a:r>
            <a:br>
              <a:rPr lang="en-US" sz="2800" dirty="0" smtClean="0">
                <a:solidFill>
                  <a:srgbClr val="E46C0A"/>
                </a:solidFill>
                <a:cs typeface="Arial" pitchFamily="34" charset="0"/>
              </a:rPr>
            </a:br>
            <a:r>
              <a:rPr lang="en-US" sz="2800" dirty="0" smtClean="0">
                <a:cs typeface="Arial" pitchFamily="34" charset="0"/>
              </a:rPr>
              <a:t>(</a:t>
            </a:r>
            <a:r>
              <a:rPr lang="en-US" sz="2800" dirty="0" err="1">
                <a:cs typeface="Arial" pitchFamily="34" charset="0"/>
              </a:rPr>
              <a:t>alltime</a:t>
            </a:r>
            <a:r>
              <a:rPr lang="en-US" sz="2800" dirty="0">
                <a:cs typeface="Arial" pitchFamily="34" charset="0"/>
              </a:rPr>
              <a:t> high</a:t>
            </a:r>
            <a:r>
              <a:rPr lang="ru-RU" sz="2800" dirty="0">
                <a:cs typeface="Arial" pitchFamily="34" charset="0"/>
              </a:rPr>
              <a:t> </a:t>
            </a:r>
            <a:r>
              <a:rPr lang="en-US" sz="2800" dirty="0">
                <a:cs typeface="Arial" pitchFamily="34" charset="0"/>
              </a:rPr>
              <a:t>for this market sector</a:t>
            </a:r>
            <a:r>
              <a:rPr lang="en-US" sz="2800" dirty="0" smtClean="0">
                <a:cs typeface="Arial" pitchFamily="34" charset="0"/>
              </a:rPr>
              <a:t>)</a:t>
            </a:r>
            <a:endParaRPr lang="en-US" sz="2800" dirty="0">
              <a:cs typeface="Arial" pitchFamily="34" charset="0"/>
            </a:endParaRPr>
          </a:p>
          <a:p>
            <a:pPr marL="177800" indent="-177800">
              <a:lnSpc>
                <a:spcPct val="100000"/>
              </a:lnSpc>
              <a:spcBef>
                <a:spcPts val="0"/>
              </a:spcBef>
              <a:spcAft>
                <a:spcPts val="1800"/>
              </a:spcAft>
              <a:buClr>
                <a:srgbClr val="31859C"/>
              </a:buClr>
              <a:buFont typeface="Arial" panose="020B0604020202020204" pitchFamily="34" charset="0"/>
              <a:buChar char="•"/>
            </a:pPr>
            <a:r>
              <a:rPr lang="en-US" sz="2800" dirty="0" smtClean="0">
                <a:cs typeface="Arial" pitchFamily="34" charset="0"/>
              </a:rPr>
              <a:t>Profitability </a:t>
            </a:r>
            <a:r>
              <a:rPr lang="en-US" sz="2800" dirty="0">
                <a:cs typeface="Arial" pitchFamily="34" charset="0"/>
              </a:rPr>
              <a:t>for room increased by </a:t>
            </a:r>
            <a:r>
              <a:rPr lang="en-US" sz="2800" b="1" dirty="0">
                <a:solidFill>
                  <a:srgbClr val="31859C"/>
                </a:solidFill>
                <a:cs typeface="Arial" pitchFamily="34" charset="0"/>
              </a:rPr>
              <a:t>10</a:t>
            </a:r>
            <a:r>
              <a:rPr lang="en-US" sz="2800" b="1" dirty="0" smtClean="0">
                <a:solidFill>
                  <a:srgbClr val="31859C"/>
                </a:solidFill>
                <a:cs typeface="Arial" pitchFamily="34" charset="0"/>
              </a:rPr>
              <a:t>%</a:t>
            </a:r>
            <a:endParaRPr lang="en-US" sz="2800" b="1" dirty="0">
              <a:solidFill>
                <a:srgbClr val="31859C"/>
              </a:solidFill>
              <a:cs typeface="Arial" pitchFamily="34" charset="0"/>
            </a:endParaRPr>
          </a:p>
          <a:p>
            <a:pPr marL="177800" indent="-177800">
              <a:lnSpc>
                <a:spcPct val="100000"/>
              </a:lnSpc>
              <a:spcBef>
                <a:spcPts val="0"/>
              </a:spcBef>
              <a:spcAft>
                <a:spcPts val="1800"/>
              </a:spcAft>
              <a:buClr>
                <a:srgbClr val="31859C"/>
              </a:buClr>
              <a:buFont typeface="Arial" panose="020B0604020202020204" pitchFamily="34" charset="0"/>
              <a:buChar char="•"/>
            </a:pPr>
            <a:r>
              <a:rPr lang="en-US" sz="2800" dirty="0">
                <a:cs typeface="Arial" pitchFamily="34" charset="0"/>
              </a:rPr>
              <a:t>Hotel occupancy </a:t>
            </a:r>
            <a:r>
              <a:rPr lang="en-US" sz="2800" dirty="0" smtClean="0">
                <a:cs typeface="Arial" pitchFamily="34" charset="0"/>
              </a:rPr>
              <a:t>raised </a:t>
            </a:r>
            <a:r>
              <a:rPr lang="en-US" sz="2800" dirty="0">
                <a:cs typeface="Arial" pitchFamily="34" charset="0"/>
              </a:rPr>
              <a:t>to </a:t>
            </a:r>
            <a:r>
              <a:rPr lang="en-US" sz="2800" b="1" dirty="0">
                <a:solidFill>
                  <a:srgbClr val="31859C"/>
                </a:solidFill>
                <a:cs typeface="Arial" pitchFamily="34" charset="0"/>
              </a:rPr>
              <a:t>85</a:t>
            </a:r>
            <a:r>
              <a:rPr lang="en-US" sz="2800" b="1" dirty="0" smtClean="0">
                <a:solidFill>
                  <a:srgbClr val="31859C"/>
                </a:solidFill>
                <a:cs typeface="Arial" pitchFamily="34" charset="0"/>
              </a:rPr>
              <a:t>%</a:t>
            </a:r>
            <a:endParaRPr lang="ru-RU" sz="2800" b="1" dirty="0" smtClean="0">
              <a:solidFill>
                <a:srgbClr val="31859C"/>
              </a:solidFill>
              <a:cs typeface="Arial" pitchFamily="34" charset="0"/>
            </a:endParaRPr>
          </a:p>
          <a:p>
            <a:pPr>
              <a:lnSpc>
                <a:spcPct val="100000"/>
              </a:lnSpc>
              <a:spcBef>
                <a:spcPts val="0"/>
              </a:spcBef>
              <a:spcAft>
                <a:spcPts val="1800"/>
              </a:spcAft>
            </a:pPr>
            <a:r>
              <a:rPr lang="en-US" sz="3200" b="1" dirty="0">
                <a:solidFill>
                  <a:srgbClr val="31859C"/>
                </a:solidFill>
                <a:cs typeface="Arial" pitchFamily="34" charset="0"/>
              </a:rPr>
              <a:t>The total number of tourists in Moscow was increased to 17.5 </a:t>
            </a:r>
            <a:r>
              <a:rPr lang="en-US" sz="3200" b="1" dirty="0" smtClean="0">
                <a:solidFill>
                  <a:srgbClr val="31859C"/>
                </a:solidFill>
                <a:cs typeface="Arial" pitchFamily="34" charset="0"/>
              </a:rPr>
              <a:t>million</a:t>
            </a:r>
            <a:endParaRPr lang="ru-RU" sz="3200" b="1" dirty="0" smtClean="0">
              <a:solidFill>
                <a:srgbClr val="31859C"/>
              </a:solidFill>
              <a:cs typeface="Arial" pitchFamily="34" charset="0"/>
            </a:endParaRPr>
          </a:p>
        </p:txBody>
      </p:sp>
    </p:spTree>
    <p:extLst>
      <p:ext uri="{BB962C8B-B14F-4D97-AF65-F5344CB8AC3E}">
        <p14:creationId xmlns:p14="http://schemas.microsoft.com/office/powerpoint/2010/main" val="19395054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t>MODERN MEGAPOLIS</a:t>
            </a:r>
            <a:endParaRPr lang="ru-RU"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883" y="940982"/>
            <a:ext cx="4471408" cy="2867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9370" y="940980"/>
            <a:ext cx="4593045" cy="2867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883" y="3890512"/>
            <a:ext cx="4471408" cy="2853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9369" y="3892297"/>
            <a:ext cx="4593045" cy="2860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32369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4929" b="4914"/>
          <a:stretch/>
        </p:blipFill>
        <p:spPr bwMode="auto">
          <a:xfrm>
            <a:off x="-1" y="-46971"/>
            <a:ext cx="12277493" cy="69049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Прямоугольник 13"/>
          <p:cNvSpPr/>
          <p:nvPr/>
        </p:nvSpPr>
        <p:spPr>
          <a:xfrm rot="10800000">
            <a:off x="0" y="-46970"/>
            <a:ext cx="12277492" cy="1823382"/>
          </a:xfrm>
          <a:prstGeom prst="rect">
            <a:avLst/>
          </a:prstGeom>
          <a:gradFill flip="none" rotWithShape="1">
            <a:gsLst>
              <a:gs pos="0">
                <a:schemeClr val="tx1">
                  <a:alpha val="16000"/>
                </a:schemeClr>
              </a:gs>
              <a:gs pos="100000">
                <a:schemeClr val="accent1">
                  <a:shade val="100000"/>
                  <a:satMod val="11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1964" y="4690600"/>
            <a:ext cx="12195928" cy="2167400"/>
          </a:xfrm>
          <a:prstGeom prst="rect">
            <a:avLst/>
          </a:prstGeom>
          <a:gradFill flip="none" rotWithShape="1">
            <a:gsLst>
              <a:gs pos="72000">
                <a:srgbClr val="A21A85">
                  <a:alpha val="10000"/>
                </a:srgbClr>
              </a:gs>
              <a:gs pos="0">
                <a:srgbClr val="002060">
                  <a:alpha val="80000"/>
                </a:srgbClr>
              </a:gs>
              <a:gs pos="100000">
                <a:schemeClr val="accent1">
                  <a:shade val="100000"/>
                  <a:satMod val="11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0" name="Группа 9"/>
          <p:cNvGrpSpPr/>
          <p:nvPr/>
        </p:nvGrpSpPr>
        <p:grpSpPr>
          <a:xfrm>
            <a:off x="5088527" y="3942888"/>
            <a:ext cx="7188201" cy="2517179"/>
            <a:chOff x="3617536" y="4352926"/>
            <a:chExt cx="6308574" cy="1524000"/>
          </a:xfrm>
        </p:grpSpPr>
        <p:sp>
          <p:nvSpPr>
            <p:cNvPr id="8" name="Прямоугольник 7"/>
            <p:cNvSpPr/>
            <p:nvPr/>
          </p:nvSpPr>
          <p:spPr>
            <a:xfrm>
              <a:off x="3617537" y="4352926"/>
              <a:ext cx="6308573" cy="15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617536" y="4352926"/>
              <a:ext cx="71291" cy="1524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 name="Прямоугольник 4"/>
          <p:cNvSpPr/>
          <p:nvPr/>
        </p:nvSpPr>
        <p:spPr>
          <a:xfrm>
            <a:off x="9338223" y="451830"/>
            <a:ext cx="2468536" cy="600164"/>
          </a:xfrm>
          <a:prstGeom prst="rect">
            <a:avLst/>
          </a:prstGeom>
        </p:spPr>
        <p:txBody>
          <a:bodyPr wrap="square">
            <a:spAutoFit/>
          </a:bodyPr>
          <a:lstStyle/>
          <a:p>
            <a:r>
              <a:rPr lang="en-GB" sz="1100" dirty="0">
                <a:solidFill>
                  <a:schemeClr val="bg1"/>
                </a:solidFill>
                <a:latin typeface="Arial" pitchFamily="34" charset="0"/>
                <a:cs typeface="Arial" pitchFamily="34" charset="0"/>
              </a:rPr>
              <a:t>Department for External Economic </a:t>
            </a:r>
            <a:r>
              <a:rPr lang="en-GB" sz="1100" dirty="0" smtClean="0">
                <a:solidFill>
                  <a:schemeClr val="bg1"/>
                </a:solidFill>
                <a:latin typeface="Arial" pitchFamily="34" charset="0"/>
                <a:cs typeface="Arial" pitchFamily="34" charset="0"/>
              </a:rPr>
              <a:t/>
            </a:r>
            <a:br>
              <a:rPr lang="en-GB" sz="1100" dirty="0" smtClean="0">
                <a:solidFill>
                  <a:schemeClr val="bg1"/>
                </a:solidFill>
                <a:latin typeface="Arial" pitchFamily="34" charset="0"/>
                <a:cs typeface="Arial" pitchFamily="34" charset="0"/>
              </a:rPr>
            </a:br>
            <a:r>
              <a:rPr lang="en-GB" sz="1100" dirty="0" smtClean="0">
                <a:solidFill>
                  <a:schemeClr val="bg1"/>
                </a:solidFill>
                <a:latin typeface="Arial" pitchFamily="34" charset="0"/>
                <a:cs typeface="Arial" pitchFamily="34" charset="0"/>
              </a:rPr>
              <a:t>and </a:t>
            </a:r>
            <a:r>
              <a:rPr lang="en-GB" sz="1100" dirty="0">
                <a:solidFill>
                  <a:schemeClr val="bg1"/>
                </a:solidFill>
                <a:latin typeface="Arial" pitchFamily="34" charset="0"/>
                <a:cs typeface="Arial" pitchFamily="34" charset="0"/>
              </a:rPr>
              <a:t>International Relations</a:t>
            </a:r>
            <a:r>
              <a:rPr lang="en-US" sz="1100" dirty="0">
                <a:solidFill>
                  <a:schemeClr val="bg1"/>
                </a:solidFill>
                <a:latin typeface="Arial" pitchFamily="34" charset="0"/>
                <a:cs typeface="Arial" pitchFamily="34" charset="0"/>
              </a:rPr>
              <a:t> </a:t>
            </a:r>
            <a:endParaRPr lang="ru-RU" sz="1100" dirty="0">
              <a:solidFill>
                <a:schemeClr val="bg1"/>
              </a:solidFill>
              <a:latin typeface="Arial" pitchFamily="34" charset="0"/>
              <a:cs typeface="Arial" pitchFamily="34" charset="0"/>
            </a:endParaRPr>
          </a:p>
          <a:p>
            <a:r>
              <a:rPr lang="en-US" sz="1100" dirty="0">
                <a:solidFill>
                  <a:schemeClr val="bg1"/>
                </a:solidFill>
                <a:latin typeface="Arial" pitchFamily="34" charset="0"/>
                <a:cs typeface="Arial" pitchFamily="34" charset="0"/>
              </a:rPr>
              <a:t>The Government of Moscow</a:t>
            </a:r>
            <a:r>
              <a:rPr lang="en-GB" sz="1100" dirty="0">
                <a:solidFill>
                  <a:schemeClr val="bg1"/>
                </a:solidFill>
                <a:latin typeface="Arial" pitchFamily="34" charset="0"/>
                <a:cs typeface="Arial" pitchFamily="34" charset="0"/>
              </a:rPr>
              <a:t> </a:t>
            </a:r>
            <a:endParaRPr lang="ru-RU" sz="1100" dirty="0">
              <a:solidFill>
                <a:schemeClr val="bg1"/>
              </a:solidFill>
            </a:endParaRPr>
          </a:p>
        </p:txBody>
      </p:sp>
      <p:sp>
        <p:nvSpPr>
          <p:cNvPr id="4" name="Прямоугольник 3"/>
          <p:cNvSpPr/>
          <p:nvPr/>
        </p:nvSpPr>
        <p:spPr>
          <a:xfrm>
            <a:off x="5480102" y="4163436"/>
            <a:ext cx="6633384" cy="1038041"/>
          </a:xfrm>
          <a:prstGeom prst="rect">
            <a:avLst/>
          </a:prstGeom>
        </p:spPr>
        <p:txBody>
          <a:bodyPr wrap="square">
            <a:spAutoFit/>
          </a:bodyPr>
          <a:lstStyle/>
          <a:p>
            <a:pPr>
              <a:lnSpc>
                <a:spcPct val="85000"/>
              </a:lnSpc>
            </a:pPr>
            <a:r>
              <a:rPr lang="en-US" sz="3600" dirty="0">
                <a:solidFill>
                  <a:srgbClr val="FF0000"/>
                </a:solidFill>
                <a:latin typeface="Arial Black" panose="020B0A04020102020204" pitchFamily="34" charset="0"/>
              </a:rPr>
              <a:t>THANK YOU </a:t>
            </a:r>
            <a:r>
              <a:rPr lang="en-US" sz="3600" dirty="0" smtClean="0">
                <a:solidFill>
                  <a:srgbClr val="FF0000"/>
                </a:solidFill>
                <a:latin typeface="Arial Black" panose="020B0A04020102020204" pitchFamily="34" charset="0"/>
              </a:rPr>
              <a:t/>
            </a:r>
            <a:br>
              <a:rPr lang="en-US" sz="3600" dirty="0" smtClean="0">
                <a:solidFill>
                  <a:srgbClr val="FF0000"/>
                </a:solidFill>
                <a:latin typeface="Arial Black" panose="020B0A04020102020204" pitchFamily="34" charset="0"/>
              </a:rPr>
            </a:br>
            <a:r>
              <a:rPr lang="en-US" sz="3600" dirty="0" smtClean="0">
                <a:solidFill>
                  <a:srgbClr val="FF0000"/>
                </a:solidFill>
                <a:latin typeface="Arial Black" panose="020B0A04020102020204" pitchFamily="34" charset="0"/>
              </a:rPr>
              <a:t>FOR </a:t>
            </a:r>
            <a:r>
              <a:rPr lang="en-US" sz="3600" dirty="0">
                <a:solidFill>
                  <a:srgbClr val="FF0000"/>
                </a:solidFill>
                <a:latin typeface="Arial Black" panose="020B0A04020102020204" pitchFamily="34" charset="0"/>
              </a:rPr>
              <a:t>YOUR ATTENTION</a:t>
            </a:r>
          </a:p>
        </p:txBody>
      </p:sp>
      <p:sp>
        <p:nvSpPr>
          <p:cNvPr id="3" name="Прямоугольник 2"/>
          <p:cNvSpPr/>
          <p:nvPr/>
        </p:nvSpPr>
        <p:spPr>
          <a:xfrm>
            <a:off x="5505502" y="5131800"/>
            <a:ext cx="9487682" cy="1200329"/>
          </a:xfrm>
          <a:prstGeom prst="rect">
            <a:avLst/>
          </a:prstGeom>
        </p:spPr>
        <p:txBody>
          <a:bodyPr wrap="square">
            <a:spAutoFit/>
          </a:bodyPr>
          <a:lstStyle/>
          <a:p>
            <a:r>
              <a:rPr lang="en-GB" sz="2400" dirty="0">
                <a:cs typeface="Arial" panose="020B0604020202020204" pitchFamily="34" charset="0"/>
              </a:rPr>
              <a:t>www.dvms.mos.ru</a:t>
            </a:r>
          </a:p>
          <a:p>
            <a:r>
              <a:rPr lang="en-GB" sz="2400" dirty="0">
                <a:cs typeface="Arial" panose="020B0604020202020204" pitchFamily="34" charset="0"/>
              </a:rPr>
              <a:t>dvms@mos.ru</a:t>
            </a:r>
          </a:p>
          <a:p>
            <a:r>
              <a:rPr lang="en-GB" sz="2400" dirty="0">
                <a:cs typeface="Arial" panose="020B0604020202020204" pitchFamily="34" charset="0"/>
              </a:rPr>
              <a:t>+7 (495) 633-68-66</a:t>
            </a:r>
            <a:endParaRPr lang="ru-RU" sz="2400" dirty="0">
              <a:cs typeface="Arial" pitchFamily="34" charset="0"/>
            </a:endParaRPr>
          </a:p>
        </p:txBody>
      </p:sp>
      <p:pic>
        <p:nvPicPr>
          <p:cNvPr id="1027" name="Picture 3" descr="D:\_DEN\_ПРОЕКТЫ\_МФПА\Школа Бизнеса Синергия\лого-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90455" y="451831"/>
            <a:ext cx="547768" cy="600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8111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62466" y="280456"/>
            <a:ext cx="11929533" cy="628820"/>
          </a:xfrm>
        </p:spPr>
        <p:txBody>
          <a:bodyPr>
            <a:normAutofit/>
          </a:bodyPr>
          <a:lstStyle/>
          <a:p>
            <a:r>
              <a:rPr lang="en-US" sz="3200" dirty="0"/>
              <a:t>INTELLIGENT </a:t>
            </a:r>
            <a:r>
              <a:rPr lang="en-US" sz="3200"/>
              <a:t>COMMUNITIY </a:t>
            </a:r>
            <a:r>
              <a:rPr lang="en-US" sz="3200" smtClean="0"/>
              <a:t>AWARDS, </a:t>
            </a:r>
            <a:r>
              <a:rPr lang="en-US" sz="3200" dirty="0" smtClean="0"/>
              <a:t>NEW YORK</a:t>
            </a:r>
            <a:endParaRPr lang="ru-RU" sz="3200" dirty="0"/>
          </a:p>
        </p:txBody>
      </p:sp>
      <p:sp>
        <p:nvSpPr>
          <p:cNvPr id="8" name="TextBox 7"/>
          <p:cNvSpPr txBox="1"/>
          <p:nvPr/>
        </p:nvSpPr>
        <p:spPr>
          <a:xfrm>
            <a:off x="262466" y="1179419"/>
            <a:ext cx="11838625" cy="707886"/>
          </a:xfrm>
          <a:prstGeom prst="rect">
            <a:avLst/>
          </a:prstGeom>
          <a:noFill/>
        </p:spPr>
        <p:txBody>
          <a:bodyPr wrap="none" rtlCol="0">
            <a:spAutoFit/>
          </a:bodyPr>
          <a:lstStyle/>
          <a:p>
            <a:r>
              <a:rPr lang="en-US" sz="4000" b="1" dirty="0" smtClean="0">
                <a:solidFill>
                  <a:srgbClr val="00B050"/>
                </a:solidFill>
              </a:rPr>
              <a:t>Moscow is in the </a:t>
            </a:r>
            <a:r>
              <a:rPr lang="en-US" sz="4000" b="1" dirty="0">
                <a:solidFill>
                  <a:srgbClr val="00B050"/>
                </a:solidFill>
              </a:rPr>
              <a:t>Top7 Intelligent Communities of </a:t>
            </a:r>
            <a:r>
              <a:rPr lang="en-US" sz="4000" b="1" dirty="0" smtClean="0">
                <a:solidFill>
                  <a:srgbClr val="00B050"/>
                </a:solidFill>
              </a:rPr>
              <a:t>2017</a:t>
            </a:r>
            <a:endParaRPr lang="en-US" sz="4000" b="1" dirty="0">
              <a:solidFill>
                <a:srgbClr val="00B050"/>
              </a:solidFill>
            </a:endParaRPr>
          </a:p>
        </p:txBody>
      </p:sp>
      <p:sp>
        <p:nvSpPr>
          <p:cNvPr id="9" name="TextBox 8"/>
          <p:cNvSpPr txBox="1"/>
          <p:nvPr/>
        </p:nvSpPr>
        <p:spPr>
          <a:xfrm>
            <a:off x="152400" y="2339181"/>
            <a:ext cx="6121400" cy="4518820"/>
          </a:xfrm>
          <a:prstGeom prst="rect">
            <a:avLst/>
          </a:prstGeom>
          <a:noFill/>
        </p:spPr>
        <p:txBody>
          <a:bodyPr wrap="square" rtlCol="0">
            <a:spAutoFit/>
          </a:bodyPr>
          <a:lstStyle/>
          <a:p>
            <a:r>
              <a:rPr lang="en-US" sz="2400" dirty="0"/>
              <a:t>The Top7 represent models of economic and social transformation in the 21st Century</a:t>
            </a:r>
            <a:r>
              <a:rPr lang="en-US" sz="2400" dirty="0" smtClean="0"/>
              <a:t>. </a:t>
            </a:r>
          </a:p>
          <a:p>
            <a:endParaRPr lang="en-US" sz="2400" dirty="0" smtClean="0"/>
          </a:p>
          <a:p>
            <a:r>
              <a:rPr lang="en-US" sz="2400" dirty="0" smtClean="0"/>
              <a:t>Moscow </a:t>
            </a:r>
            <a:r>
              <a:rPr lang="en-US" sz="2400" dirty="0"/>
              <a:t>exemplifies best practices in broadband deployment and use, workforce development, innovation, digital inclusion and advocacy that offer lessons to regions, cities, towns and villages around the world.  </a:t>
            </a:r>
            <a:endParaRPr lang="en-US" sz="2400" dirty="0" smtClean="0"/>
          </a:p>
          <a:p>
            <a:endParaRPr lang="en-US" sz="2400" dirty="0"/>
          </a:p>
          <a:p>
            <a:r>
              <a:rPr lang="en-US" sz="2400" dirty="0" smtClean="0"/>
              <a:t>Moscow is among those 7 cities that chart </a:t>
            </a:r>
            <a:r>
              <a:rPr lang="en-US" sz="2400" dirty="0"/>
              <a:t>new paths to lasting prosperity for their citizens, businesses and institutions.</a:t>
            </a:r>
            <a:endParaRPr lang="ru-RU" sz="2400" dirty="0"/>
          </a:p>
        </p:txBody>
      </p:sp>
      <p:pic>
        <p:nvPicPr>
          <p:cNvPr id="13" name="Рисунок 12"/>
          <p:cNvPicPr>
            <a:picLocks noChangeAspect="1"/>
          </p:cNvPicPr>
          <p:nvPr/>
        </p:nvPicPr>
        <p:blipFill>
          <a:blip r:embed="rId3"/>
          <a:stretch>
            <a:fillRect/>
          </a:stretch>
        </p:blipFill>
        <p:spPr>
          <a:xfrm>
            <a:off x="6464266" y="2520915"/>
            <a:ext cx="5486400" cy="4114800"/>
          </a:xfrm>
          <a:prstGeom prst="rect">
            <a:avLst/>
          </a:prstGeom>
        </p:spPr>
      </p:pic>
    </p:spTree>
    <p:extLst>
      <p:ext uri="{BB962C8B-B14F-4D97-AF65-F5344CB8AC3E}">
        <p14:creationId xmlns:p14="http://schemas.microsoft.com/office/powerpoint/2010/main" val="9371611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Improvement of </a:t>
            </a:r>
            <a:r>
              <a:rPr lang="en-US" dirty="0" smtClean="0"/>
              <a:t>transport </a:t>
            </a:r>
            <a:r>
              <a:rPr lang="en-US" dirty="0"/>
              <a:t>system</a:t>
            </a:r>
            <a:endParaRPr lang="ru-RU" dirty="0"/>
          </a:p>
        </p:txBody>
      </p:sp>
      <p:sp>
        <p:nvSpPr>
          <p:cNvPr id="9" name="TextBox 8"/>
          <p:cNvSpPr txBox="1"/>
          <p:nvPr/>
        </p:nvSpPr>
        <p:spPr>
          <a:xfrm>
            <a:off x="385296" y="4964713"/>
            <a:ext cx="5715253" cy="1891287"/>
          </a:xfrm>
          <a:prstGeom prst="rect">
            <a:avLst/>
          </a:prstGeom>
          <a:noFill/>
        </p:spPr>
        <p:txBody>
          <a:bodyPr wrap="square" rtlCol="0">
            <a:spAutoFit/>
          </a:bodyPr>
          <a:lstStyle/>
          <a:p>
            <a:pPr marL="342900" indent="-342900">
              <a:lnSpc>
                <a:spcPct val="150000"/>
              </a:lnSpc>
              <a:buFont typeface="Arial" charset="0"/>
              <a:buChar char="•"/>
            </a:pPr>
            <a:r>
              <a:rPr lang="en-US" sz="2000" dirty="0" smtClean="0"/>
              <a:t>the </a:t>
            </a:r>
            <a:r>
              <a:rPr lang="en-US" sz="2000" dirty="0"/>
              <a:t>most advanced intelligent </a:t>
            </a:r>
            <a:r>
              <a:rPr lang="en-US" sz="2000" dirty="0" smtClean="0"/>
              <a:t>transport system</a:t>
            </a:r>
            <a:endParaRPr lang="ru-RU" sz="2000" dirty="0"/>
          </a:p>
          <a:p>
            <a:pPr marL="342900" indent="-342900">
              <a:lnSpc>
                <a:spcPct val="150000"/>
              </a:lnSpc>
              <a:buFont typeface="Arial" charset="0"/>
              <a:buChar char="•"/>
            </a:pPr>
            <a:r>
              <a:rPr lang="en-US" sz="2000" dirty="0" smtClean="0"/>
              <a:t>high speed train system that connects Moscow with airports and big cities of the country</a:t>
            </a:r>
            <a:endParaRPr lang="en-US" sz="2000" dirty="0"/>
          </a:p>
          <a:p>
            <a:pPr marL="342900" indent="-342900">
              <a:lnSpc>
                <a:spcPct val="150000"/>
              </a:lnSpc>
              <a:buFont typeface="Arial" charset="0"/>
              <a:buChar char="•"/>
            </a:pPr>
            <a:r>
              <a:rPr lang="en-US" sz="2000" dirty="0" smtClean="0"/>
              <a:t>new organized parking spaces</a:t>
            </a:r>
          </a:p>
        </p:txBody>
      </p:sp>
      <p:pic>
        <p:nvPicPr>
          <p:cNvPr id="10" name="Picture 2" descr="D:\Desktop\Москва 2015 - подготовка\47_big.jpg"/>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11" r="13383" b="24675"/>
          <a:stretch/>
        </p:blipFill>
        <p:spPr>
          <a:xfrm>
            <a:off x="5745707" y="1425412"/>
            <a:ext cx="5932821" cy="3038314"/>
          </a:xfrm>
        </p:spPr>
      </p:pic>
      <p:sp>
        <p:nvSpPr>
          <p:cNvPr id="11" name="Прямоугольник 10"/>
          <p:cNvSpPr/>
          <p:nvPr/>
        </p:nvSpPr>
        <p:spPr>
          <a:xfrm>
            <a:off x="385296" y="4536065"/>
            <a:ext cx="9673103" cy="523220"/>
          </a:xfrm>
          <a:prstGeom prst="rect">
            <a:avLst/>
          </a:prstGeom>
        </p:spPr>
        <p:txBody>
          <a:bodyPr wrap="square">
            <a:spAutoFit/>
          </a:bodyPr>
          <a:lstStyle/>
          <a:p>
            <a:r>
              <a:rPr lang="en-GB" sz="2800" b="1" dirty="0">
                <a:solidFill>
                  <a:srgbClr val="31859C"/>
                </a:solidFill>
              </a:rPr>
              <a:t>From 2010 till 2017 we have introduced:</a:t>
            </a:r>
            <a:endParaRPr lang="ru-RU" sz="2800" dirty="0">
              <a:solidFill>
                <a:srgbClr val="31859C"/>
              </a:solidFill>
            </a:endParaRPr>
          </a:p>
        </p:txBody>
      </p:sp>
      <p:pic>
        <p:nvPicPr>
          <p:cNvPr id="13" name="Рисунок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297" y="1425412"/>
            <a:ext cx="4555194" cy="3038314"/>
          </a:xfrm>
          <a:prstGeom prst="rect">
            <a:avLst/>
          </a:prstGeom>
        </p:spPr>
      </p:pic>
      <p:sp>
        <p:nvSpPr>
          <p:cNvPr id="14" name="TextBox 13"/>
          <p:cNvSpPr txBox="1"/>
          <p:nvPr/>
        </p:nvSpPr>
        <p:spPr>
          <a:xfrm>
            <a:off x="347957" y="891409"/>
            <a:ext cx="1018230" cy="461665"/>
          </a:xfrm>
          <a:prstGeom prst="rect">
            <a:avLst/>
          </a:prstGeom>
          <a:noFill/>
        </p:spPr>
        <p:txBody>
          <a:bodyPr wrap="square" rtlCol="0">
            <a:spAutoFit/>
          </a:bodyPr>
          <a:lstStyle/>
          <a:p>
            <a:r>
              <a:rPr lang="en-US" sz="2400" b="1" dirty="0" smtClean="0">
                <a:solidFill>
                  <a:srgbClr val="00B050"/>
                </a:solidFill>
              </a:rPr>
              <a:t>it was</a:t>
            </a:r>
            <a:endParaRPr lang="ru-RU" sz="2400" b="1" dirty="0">
              <a:solidFill>
                <a:srgbClr val="00B050"/>
              </a:solidFill>
            </a:endParaRPr>
          </a:p>
        </p:txBody>
      </p:sp>
      <p:sp>
        <p:nvSpPr>
          <p:cNvPr id="15" name="TextBox 14"/>
          <p:cNvSpPr txBox="1"/>
          <p:nvPr/>
        </p:nvSpPr>
        <p:spPr>
          <a:xfrm>
            <a:off x="5745707" y="927577"/>
            <a:ext cx="758822" cy="461665"/>
          </a:xfrm>
          <a:prstGeom prst="rect">
            <a:avLst/>
          </a:prstGeom>
          <a:noFill/>
        </p:spPr>
        <p:txBody>
          <a:bodyPr wrap="square" rtlCol="0">
            <a:spAutoFit/>
          </a:bodyPr>
          <a:lstStyle/>
          <a:p>
            <a:r>
              <a:rPr lang="en-US" sz="2400" b="1" dirty="0">
                <a:solidFill>
                  <a:srgbClr val="00B050"/>
                </a:solidFill>
              </a:rPr>
              <a:t>i</a:t>
            </a:r>
            <a:r>
              <a:rPr lang="en-US" sz="2400" b="1" dirty="0" smtClean="0">
                <a:solidFill>
                  <a:srgbClr val="00B050"/>
                </a:solidFill>
              </a:rPr>
              <a:t>t is</a:t>
            </a:r>
            <a:endParaRPr lang="ru-RU" sz="2400" b="1" dirty="0">
              <a:solidFill>
                <a:srgbClr val="00B050"/>
              </a:solidFill>
            </a:endParaRPr>
          </a:p>
        </p:txBody>
      </p:sp>
      <p:sp>
        <p:nvSpPr>
          <p:cNvPr id="16" name="Прямоугольник 15"/>
          <p:cNvSpPr/>
          <p:nvPr/>
        </p:nvSpPr>
        <p:spPr>
          <a:xfrm>
            <a:off x="6579078" y="5046238"/>
            <a:ext cx="6096000" cy="1429622"/>
          </a:xfrm>
          <a:prstGeom prst="rect">
            <a:avLst/>
          </a:prstGeom>
        </p:spPr>
        <p:txBody>
          <a:bodyPr>
            <a:spAutoFit/>
          </a:bodyPr>
          <a:lstStyle/>
          <a:p>
            <a:pPr marL="342900" indent="-342900">
              <a:lnSpc>
                <a:spcPct val="150000"/>
              </a:lnSpc>
              <a:buFont typeface="Arial" charset="0"/>
              <a:buChar char="•"/>
            </a:pPr>
            <a:r>
              <a:rPr lang="en-US" sz="2000" dirty="0"/>
              <a:t>reduction of traffic </a:t>
            </a:r>
            <a:r>
              <a:rPr lang="en-US" sz="2000" dirty="0" smtClean="0"/>
              <a:t>jams</a:t>
            </a:r>
            <a:endParaRPr lang="en-US" sz="2000" dirty="0"/>
          </a:p>
          <a:p>
            <a:pPr marL="342900" indent="-342900">
              <a:lnSpc>
                <a:spcPct val="150000"/>
              </a:lnSpc>
              <a:buFont typeface="Arial" charset="0"/>
              <a:buChar char="•"/>
            </a:pPr>
            <a:r>
              <a:rPr lang="en-US" sz="2000" dirty="0" smtClean="0"/>
              <a:t>544 Kilometers </a:t>
            </a:r>
            <a:r>
              <a:rPr lang="en-US" sz="2000" dirty="0"/>
              <a:t>of </a:t>
            </a:r>
            <a:r>
              <a:rPr lang="en-US" sz="2000" dirty="0" smtClean="0"/>
              <a:t>roads</a:t>
            </a:r>
            <a:endParaRPr lang="en-US" sz="2000" dirty="0"/>
          </a:p>
          <a:p>
            <a:pPr marL="342900" indent="-342900">
              <a:lnSpc>
                <a:spcPct val="150000"/>
              </a:lnSpc>
              <a:buFont typeface="Arial" charset="0"/>
              <a:buChar char="•"/>
            </a:pPr>
            <a:r>
              <a:rPr lang="en-US" sz="2000" dirty="0"/>
              <a:t>118 Multilevel </a:t>
            </a:r>
            <a:r>
              <a:rPr lang="en-US" sz="2000" dirty="0" smtClean="0"/>
              <a:t>intersections</a:t>
            </a:r>
          </a:p>
        </p:txBody>
      </p:sp>
      <p:sp>
        <p:nvSpPr>
          <p:cNvPr id="17" name="Стрелка вправо 16"/>
          <p:cNvSpPr/>
          <p:nvPr/>
        </p:nvSpPr>
        <p:spPr>
          <a:xfrm flipV="1">
            <a:off x="5016997" y="2766350"/>
            <a:ext cx="652204" cy="302084"/>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035298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Improvement of </a:t>
            </a:r>
            <a:r>
              <a:rPr lang="en-US" dirty="0" smtClean="0"/>
              <a:t>urban environment</a:t>
            </a:r>
            <a:r>
              <a:rPr lang="en-US" dirty="0"/>
              <a:t/>
            </a:r>
            <a:br>
              <a:rPr lang="en-US" dirty="0"/>
            </a:br>
            <a:endParaRPr lang="ru-RU" dirty="0"/>
          </a:p>
        </p:txBody>
      </p:sp>
      <p:sp>
        <p:nvSpPr>
          <p:cNvPr id="6" name="TextBox 5"/>
          <p:cNvSpPr txBox="1"/>
          <p:nvPr/>
        </p:nvSpPr>
        <p:spPr>
          <a:xfrm>
            <a:off x="347957" y="891409"/>
            <a:ext cx="1018230" cy="461665"/>
          </a:xfrm>
          <a:prstGeom prst="rect">
            <a:avLst/>
          </a:prstGeom>
          <a:noFill/>
        </p:spPr>
        <p:txBody>
          <a:bodyPr wrap="square" rtlCol="0">
            <a:spAutoFit/>
          </a:bodyPr>
          <a:lstStyle/>
          <a:p>
            <a:r>
              <a:rPr lang="en-US" sz="2400" b="1" dirty="0" smtClean="0">
                <a:solidFill>
                  <a:srgbClr val="00B050"/>
                </a:solidFill>
              </a:rPr>
              <a:t>it was</a:t>
            </a:r>
            <a:endParaRPr lang="ru-RU" sz="2400" b="1" dirty="0">
              <a:solidFill>
                <a:srgbClr val="00B050"/>
              </a:solidFill>
            </a:endParaRPr>
          </a:p>
        </p:txBody>
      </p:sp>
      <p:sp>
        <p:nvSpPr>
          <p:cNvPr id="7" name="TextBox 6"/>
          <p:cNvSpPr txBox="1"/>
          <p:nvPr/>
        </p:nvSpPr>
        <p:spPr>
          <a:xfrm>
            <a:off x="4680328" y="863846"/>
            <a:ext cx="758822" cy="461665"/>
          </a:xfrm>
          <a:prstGeom prst="rect">
            <a:avLst/>
          </a:prstGeom>
          <a:noFill/>
        </p:spPr>
        <p:txBody>
          <a:bodyPr wrap="square" rtlCol="0">
            <a:spAutoFit/>
          </a:bodyPr>
          <a:lstStyle/>
          <a:p>
            <a:r>
              <a:rPr lang="en-US" sz="2400" b="1" dirty="0">
                <a:solidFill>
                  <a:srgbClr val="00B050"/>
                </a:solidFill>
              </a:rPr>
              <a:t>i</a:t>
            </a:r>
            <a:r>
              <a:rPr lang="en-US" sz="2400" b="1" dirty="0" smtClean="0">
                <a:solidFill>
                  <a:srgbClr val="00B050"/>
                </a:solidFill>
              </a:rPr>
              <a:t>t is</a:t>
            </a:r>
            <a:endParaRPr lang="ru-RU" sz="2400" b="1" dirty="0">
              <a:solidFill>
                <a:srgbClr val="00B050"/>
              </a:solidFill>
            </a:endParaRPr>
          </a:p>
        </p:txBody>
      </p:sp>
      <p:pic>
        <p:nvPicPr>
          <p:cNvPr id="8" name="Рисунок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948" y="1325511"/>
            <a:ext cx="3931240" cy="2614275"/>
          </a:xfrm>
          <a:prstGeom prst="rect">
            <a:avLst/>
          </a:prstGeom>
        </p:spPr>
      </p:pic>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948" y="4090619"/>
            <a:ext cx="3931240" cy="2653587"/>
          </a:xfrm>
          <a:prstGeom prst="rect">
            <a:avLst/>
          </a:prstGeom>
        </p:spPr>
      </p:pic>
      <p:pic>
        <p:nvPicPr>
          <p:cNvPr id="10" name="Рисунок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9946" y="1297510"/>
            <a:ext cx="3982314" cy="2642276"/>
          </a:xfrm>
          <a:prstGeom prst="rect">
            <a:avLst/>
          </a:prstGeom>
        </p:spPr>
      </p:pic>
      <p:sp>
        <p:nvSpPr>
          <p:cNvPr id="12" name="Прямоугольник 11"/>
          <p:cNvSpPr/>
          <p:nvPr/>
        </p:nvSpPr>
        <p:spPr>
          <a:xfrm>
            <a:off x="8888240" y="1431407"/>
            <a:ext cx="3303760" cy="5386090"/>
          </a:xfrm>
          <a:prstGeom prst="rect">
            <a:avLst/>
          </a:prstGeom>
        </p:spPr>
        <p:txBody>
          <a:bodyPr wrap="square">
            <a:spAutoFit/>
          </a:bodyPr>
          <a:lstStyle/>
          <a:p>
            <a:r>
              <a:rPr lang="ru-RU" sz="2600" b="1" dirty="0">
                <a:solidFill>
                  <a:srgbClr val="31859C"/>
                </a:solidFill>
              </a:rPr>
              <a:t>RESULTS OF </a:t>
            </a:r>
            <a:r>
              <a:rPr lang="en-US" sz="2600" b="1" dirty="0" smtClean="0">
                <a:solidFill>
                  <a:srgbClr val="31859C"/>
                </a:solidFill>
              </a:rPr>
              <a:t>RECONSTRUCTION AND RENOVATION:</a:t>
            </a:r>
          </a:p>
          <a:p>
            <a:endParaRPr lang="en-US" sz="2600" b="1" dirty="0">
              <a:solidFill>
                <a:srgbClr val="31859C"/>
              </a:solidFill>
            </a:endParaRPr>
          </a:p>
          <a:p>
            <a:r>
              <a:rPr lang="en-US" sz="2400" dirty="0"/>
              <a:t>e</a:t>
            </a:r>
            <a:r>
              <a:rPr lang="en-US" sz="2400" dirty="0" smtClean="0"/>
              <a:t>nlargement of pedestrian zones</a:t>
            </a:r>
            <a:endParaRPr lang="en-US" sz="2400" dirty="0"/>
          </a:p>
          <a:p>
            <a:endParaRPr lang="en-US" sz="2400" dirty="0" smtClean="0"/>
          </a:p>
          <a:p>
            <a:r>
              <a:rPr lang="en-US" sz="2400" dirty="0" smtClean="0"/>
              <a:t>new </a:t>
            </a:r>
            <a:r>
              <a:rPr lang="en-US" sz="2400" dirty="0"/>
              <a:t>wide granite slabs </a:t>
            </a:r>
          </a:p>
          <a:p>
            <a:endParaRPr lang="en-US" sz="2400" dirty="0" smtClean="0"/>
          </a:p>
          <a:p>
            <a:r>
              <a:rPr lang="en-US" sz="2400" dirty="0" smtClean="0"/>
              <a:t>over</a:t>
            </a:r>
            <a:r>
              <a:rPr lang="ru-RU" sz="2400" dirty="0" smtClean="0"/>
              <a:t> </a:t>
            </a:r>
            <a:r>
              <a:rPr lang="en-US" sz="2400" dirty="0" smtClean="0"/>
              <a:t>500 000 </a:t>
            </a:r>
            <a:r>
              <a:rPr lang="ru-RU" sz="2400" dirty="0" err="1" smtClean="0"/>
              <a:t>trees</a:t>
            </a:r>
            <a:r>
              <a:rPr lang="ru-RU" sz="2400" dirty="0" smtClean="0"/>
              <a:t> </a:t>
            </a:r>
            <a:r>
              <a:rPr lang="ru-RU" sz="2400" dirty="0" err="1" smtClean="0"/>
              <a:t>planted</a:t>
            </a:r>
            <a:endParaRPr lang="en-US" sz="2400" dirty="0"/>
          </a:p>
          <a:p>
            <a:endParaRPr lang="en-US" sz="2400" dirty="0" smtClean="0"/>
          </a:p>
          <a:p>
            <a:r>
              <a:rPr lang="en-US" sz="2400" dirty="0"/>
              <a:t>m</a:t>
            </a:r>
            <a:r>
              <a:rPr lang="en-US" sz="2400" dirty="0" smtClean="0"/>
              <a:t>ore than 500 </a:t>
            </a:r>
            <a:r>
              <a:rPr lang="ru-RU" sz="2400" dirty="0" err="1" smtClean="0"/>
              <a:t>facade</a:t>
            </a:r>
            <a:r>
              <a:rPr lang="en-US" sz="2400" dirty="0" smtClean="0"/>
              <a:t>s </a:t>
            </a:r>
            <a:r>
              <a:rPr lang="ru-RU" sz="2400" dirty="0" err="1" smtClean="0"/>
              <a:t>renovated</a:t>
            </a:r>
            <a:endParaRPr lang="ru-RU" sz="2400" dirty="0"/>
          </a:p>
        </p:txBody>
      </p:sp>
      <p:sp>
        <p:nvSpPr>
          <p:cNvPr id="13" name="Стрелка вправо 12"/>
          <p:cNvSpPr/>
          <p:nvPr/>
        </p:nvSpPr>
        <p:spPr>
          <a:xfrm flipV="1">
            <a:off x="1540718" y="1071422"/>
            <a:ext cx="2934268" cy="13699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50"/>
              </a:solidFill>
            </a:endParaRPr>
          </a:p>
        </p:txBody>
      </p:sp>
      <p:cxnSp>
        <p:nvCxnSpPr>
          <p:cNvPr id="15" name="Прямая соединительная линия 14"/>
          <p:cNvCxnSpPr/>
          <p:nvPr/>
        </p:nvCxnSpPr>
        <p:spPr>
          <a:xfrm>
            <a:off x="8888240" y="3941731"/>
            <a:ext cx="28266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8888240" y="4756181"/>
            <a:ext cx="28266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8888240" y="5858334"/>
            <a:ext cx="28266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4"/>
          <p:cNvCxnSpPr/>
          <p:nvPr/>
        </p:nvCxnSpPr>
        <p:spPr>
          <a:xfrm>
            <a:off x="4474986" y="1325511"/>
            <a:ext cx="0" cy="5418695"/>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4648784" y="4090619"/>
            <a:ext cx="4003475" cy="2649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6633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Improvement of </a:t>
            </a:r>
            <a:r>
              <a:rPr lang="en-US" dirty="0" smtClean="0"/>
              <a:t>city parks and streets</a:t>
            </a:r>
            <a:r>
              <a:rPr lang="en-US" dirty="0"/>
              <a:t/>
            </a:r>
            <a:br>
              <a:rPr lang="en-US" dirty="0"/>
            </a:br>
            <a:endParaRPr lang="ru-RU" dirty="0"/>
          </a:p>
        </p:txBody>
      </p:sp>
      <p:pic>
        <p:nvPicPr>
          <p:cNvPr id="6" name="Рисунок 5"/>
          <p:cNvPicPr>
            <a:picLocks noChangeAspect="1"/>
          </p:cNvPicPr>
          <p:nvPr/>
        </p:nvPicPr>
        <p:blipFill rotWithShape="1">
          <a:blip r:embed="rId2" cstate="print">
            <a:extLst>
              <a:ext uri="{28A0092B-C50C-407E-A947-70E740481C1C}">
                <a14:useLocalDpi xmlns:a14="http://schemas.microsoft.com/office/drawing/2010/main" val="0"/>
              </a:ext>
            </a:extLst>
          </a:blip>
          <a:srcRect l="5260" t="19965" r="5792" b="4171"/>
          <a:stretch/>
        </p:blipFill>
        <p:spPr>
          <a:xfrm>
            <a:off x="184981" y="1329090"/>
            <a:ext cx="4892623" cy="2608092"/>
          </a:xfrm>
          <a:prstGeom prst="rect">
            <a:avLst/>
          </a:prstGeom>
        </p:spPr>
      </p:pic>
      <p:pic>
        <p:nvPicPr>
          <p:cNvPr id="7" name="Рисунок 6"/>
          <p:cNvPicPr>
            <a:picLocks noChangeAspect="1"/>
          </p:cNvPicPr>
          <p:nvPr/>
        </p:nvPicPr>
        <p:blipFill rotWithShape="1">
          <a:blip r:embed="rId3" cstate="print">
            <a:extLst>
              <a:ext uri="{28A0092B-C50C-407E-A947-70E740481C1C}">
                <a14:useLocalDpi xmlns:a14="http://schemas.microsoft.com/office/drawing/2010/main" val="0"/>
              </a:ext>
            </a:extLst>
          </a:blip>
          <a:srcRect l="5972" t="19880" r="5080" b="3970"/>
          <a:stretch/>
        </p:blipFill>
        <p:spPr>
          <a:xfrm>
            <a:off x="4279901" y="1329090"/>
            <a:ext cx="4979652" cy="2608092"/>
          </a:xfrm>
          <a:prstGeom prst="rect">
            <a:avLst/>
          </a:prstGeom>
        </p:spPr>
      </p:pic>
      <p:sp>
        <p:nvSpPr>
          <p:cNvPr id="8" name="Прямоугольник 7"/>
          <p:cNvSpPr/>
          <p:nvPr/>
        </p:nvSpPr>
        <p:spPr>
          <a:xfrm>
            <a:off x="184981" y="5080722"/>
            <a:ext cx="6986528" cy="1384995"/>
          </a:xfrm>
          <a:prstGeom prst="rect">
            <a:avLst/>
          </a:prstGeom>
        </p:spPr>
        <p:txBody>
          <a:bodyPr wrap="square">
            <a:spAutoFit/>
          </a:bodyPr>
          <a:lstStyle/>
          <a:p>
            <a:pPr marL="342900" indent="-342900">
              <a:buFont typeface="Arial" charset="0"/>
              <a:buChar char="•"/>
            </a:pPr>
            <a:r>
              <a:rPr lang="en-US" sz="2800" dirty="0" err="1"/>
              <a:t>c</a:t>
            </a:r>
            <a:r>
              <a:rPr lang="ru-RU" sz="2800" dirty="0" err="1" smtClean="0"/>
              <a:t>reati</a:t>
            </a:r>
            <a:r>
              <a:rPr lang="en-US" sz="2800" dirty="0" smtClean="0"/>
              <a:t>on of</a:t>
            </a:r>
            <a:r>
              <a:rPr lang="ru-RU" sz="2800" dirty="0" smtClean="0"/>
              <a:t> </a:t>
            </a:r>
            <a:r>
              <a:rPr lang="ru-RU" sz="2800" dirty="0" err="1" smtClean="0"/>
              <a:t>new</a:t>
            </a:r>
            <a:r>
              <a:rPr lang="ru-RU" sz="2800" dirty="0" smtClean="0"/>
              <a:t> </a:t>
            </a:r>
            <a:r>
              <a:rPr lang="ru-RU" sz="2800" dirty="0" err="1" smtClean="0"/>
              <a:t>green</a:t>
            </a:r>
            <a:r>
              <a:rPr lang="ru-RU" sz="2800" dirty="0" smtClean="0"/>
              <a:t> </a:t>
            </a:r>
            <a:r>
              <a:rPr lang="ru-RU" sz="2800" dirty="0" err="1" smtClean="0"/>
              <a:t>zones</a:t>
            </a:r>
            <a:endParaRPr lang="en-US" sz="2800" dirty="0" smtClean="0"/>
          </a:p>
          <a:p>
            <a:pPr marL="342900" indent="-342900">
              <a:buFont typeface="Arial" charset="0"/>
              <a:buChar char="•"/>
            </a:pPr>
            <a:r>
              <a:rPr lang="en-US" sz="2800" dirty="0" smtClean="0"/>
              <a:t>quality </a:t>
            </a:r>
            <a:r>
              <a:rPr lang="en-US" sz="2800" dirty="0"/>
              <a:t>modern lighting and clean </a:t>
            </a:r>
            <a:r>
              <a:rPr lang="en-US" sz="2800" dirty="0" smtClean="0"/>
              <a:t>facades</a:t>
            </a:r>
            <a:endParaRPr lang="en-US" sz="2800" dirty="0" smtClean="0">
              <a:cs typeface="Arial" pitchFamily="34" charset="0"/>
            </a:endParaRPr>
          </a:p>
          <a:p>
            <a:pPr marL="342900" indent="-342900">
              <a:buFont typeface="Arial" charset="0"/>
              <a:buChar char="•"/>
            </a:pPr>
            <a:r>
              <a:rPr lang="en-US" sz="2800" dirty="0" smtClean="0">
                <a:cs typeface="Arial" pitchFamily="34" charset="0"/>
              </a:rPr>
              <a:t>extension of pedestrian zones up to </a:t>
            </a:r>
            <a:r>
              <a:rPr lang="en-US" sz="2800" b="1" dirty="0" smtClean="0">
                <a:solidFill>
                  <a:srgbClr val="00B050"/>
                </a:solidFill>
                <a:cs typeface="Arial" pitchFamily="34" charset="0"/>
              </a:rPr>
              <a:t>112 km</a:t>
            </a:r>
          </a:p>
        </p:txBody>
      </p:sp>
      <p:sp>
        <p:nvSpPr>
          <p:cNvPr id="9" name="TextBox 8"/>
          <p:cNvSpPr txBox="1"/>
          <p:nvPr/>
        </p:nvSpPr>
        <p:spPr>
          <a:xfrm>
            <a:off x="262467" y="867425"/>
            <a:ext cx="1018230" cy="461665"/>
          </a:xfrm>
          <a:prstGeom prst="rect">
            <a:avLst/>
          </a:prstGeom>
          <a:noFill/>
        </p:spPr>
        <p:txBody>
          <a:bodyPr wrap="square" rtlCol="0">
            <a:spAutoFit/>
          </a:bodyPr>
          <a:lstStyle/>
          <a:p>
            <a:r>
              <a:rPr lang="en-US" sz="2400" b="1" dirty="0" smtClean="0">
                <a:solidFill>
                  <a:srgbClr val="00B050"/>
                </a:solidFill>
              </a:rPr>
              <a:t>it was</a:t>
            </a:r>
            <a:endParaRPr lang="ru-RU" sz="2400" b="1" dirty="0">
              <a:solidFill>
                <a:srgbClr val="00B050"/>
              </a:solidFill>
            </a:endParaRPr>
          </a:p>
        </p:txBody>
      </p:sp>
      <p:sp>
        <p:nvSpPr>
          <p:cNvPr id="10" name="TextBox 9"/>
          <p:cNvSpPr txBox="1"/>
          <p:nvPr/>
        </p:nvSpPr>
        <p:spPr>
          <a:xfrm>
            <a:off x="4378833" y="867425"/>
            <a:ext cx="758822" cy="461665"/>
          </a:xfrm>
          <a:prstGeom prst="rect">
            <a:avLst/>
          </a:prstGeom>
          <a:noFill/>
        </p:spPr>
        <p:txBody>
          <a:bodyPr wrap="square" rtlCol="0">
            <a:spAutoFit/>
          </a:bodyPr>
          <a:lstStyle/>
          <a:p>
            <a:r>
              <a:rPr lang="en-US" sz="2400" b="1" dirty="0">
                <a:solidFill>
                  <a:srgbClr val="00B050"/>
                </a:solidFill>
              </a:rPr>
              <a:t>i</a:t>
            </a:r>
            <a:r>
              <a:rPr lang="en-US" sz="2400" b="1" dirty="0" smtClean="0">
                <a:solidFill>
                  <a:srgbClr val="00B050"/>
                </a:solidFill>
              </a:rPr>
              <a:t>t is</a:t>
            </a:r>
            <a:endParaRPr lang="ru-RU" sz="2400" b="1" dirty="0">
              <a:solidFill>
                <a:srgbClr val="00B050"/>
              </a:solidFill>
            </a:endParaRPr>
          </a:p>
        </p:txBody>
      </p:sp>
      <p:sp>
        <p:nvSpPr>
          <p:cNvPr id="13" name="Прямоугольник 12"/>
          <p:cNvSpPr/>
          <p:nvPr/>
        </p:nvSpPr>
        <p:spPr>
          <a:xfrm>
            <a:off x="30363" y="3967664"/>
            <a:ext cx="11994877" cy="923330"/>
          </a:xfrm>
          <a:prstGeom prst="rect">
            <a:avLst/>
          </a:prstGeom>
        </p:spPr>
        <p:txBody>
          <a:bodyPr wrap="square">
            <a:spAutoFit/>
          </a:bodyPr>
          <a:lstStyle/>
          <a:p>
            <a:pPr algn="ctr"/>
            <a:r>
              <a:rPr lang="ru-RU" sz="2700" b="1" dirty="0">
                <a:solidFill>
                  <a:srgbClr val="31859C"/>
                </a:solidFill>
              </a:rPr>
              <a:t>RESULTS OF </a:t>
            </a:r>
            <a:r>
              <a:rPr lang="en-US" sz="2700" b="1" dirty="0">
                <a:solidFill>
                  <a:srgbClr val="31859C"/>
                </a:solidFill>
              </a:rPr>
              <a:t>RECONSTRUCTION AND </a:t>
            </a:r>
            <a:r>
              <a:rPr lang="en-US" sz="2700" b="1" dirty="0" smtClean="0">
                <a:solidFill>
                  <a:srgbClr val="31859C"/>
                </a:solidFill>
              </a:rPr>
              <a:t>RENOVATION: </a:t>
            </a:r>
            <a:br>
              <a:rPr lang="en-US" sz="2700" b="1" dirty="0" smtClean="0">
                <a:solidFill>
                  <a:srgbClr val="31859C"/>
                </a:solidFill>
              </a:rPr>
            </a:br>
            <a:r>
              <a:rPr lang="en-US" sz="2700" b="1" dirty="0" smtClean="0">
                <a:solidFill>
                  <a:srgbClr val="31859C"/>
                </a:solidFill>
              </a:rPr>
              <a:t>The most extensive in </a:t>
            </a:r>
            <a:r>
              <a:rPr lang="en-US" sz="2700" b="1" dirty="0">
                <a:solidFill>
                  <a:srgbClr val="31859C"/>
                </a:solidFill>
              </a:rPr>
              <a:t>50 </a:t>
            </a:r>
            <a:r>
              <a:rPr lang="en-US" sz="2700" b="1" dirty="0" smtClean="0">
                <a:solidFill>
                  <a:srgbClr val="31859C"/>
                </a:solidFill>
              </a:rPr>
              <a:t>years improvement of the city (2011-2016)</a:t>
            </a:r>
            <a:endParaRPr lang="ru-RU" sz="2700" b="1" dirty="0">
              <a:solidFill>
                <a:srgbClr val="31859C"/>
              </a:solidFill>
            </a:endParaRPr>
          </a:p>
        </p:txBody>
      </p:sp>
      <p:sp>
        <p:nvSpPr>
          <p:cNvPr id="16" name="Прямоугольник 15"/>
          <p:cNvSpPr/>
          <p:nvPr/>
        </p:nvSpPr>
        <p:spPr>
          <a:xfrm>
            <a:off x="7338617" y="5080722"/>
            <a:ext cx="6561415" cy="1384995"/>
          </a:xfrm>
          <a:prstGeom prst="rect">
            <a:avLst/>
          </a:prstGeom>
        </p:spPr>
        <p:txBody>
          <a:bodyPr wrap="square">
            <a:spAutoFit/>
          </a:bodyPr>
          <a:lstStyle/>
          <a:p>
            <a:pPr marL="342900" indent="-342900">
              <a:buFont typeface="Arial" charset="0"/>
              <a:buChar char="•"/>
            </a:pPr>
            <a:r>
              <a:rPr lang="en-US" sz="2800" b="1" dirty="0">
                <a:solidFill>
                  <a:srgbClr val="00B050"/>
                </a:solidFill>
              </a:rPr>
              <a:t>200</a:t>
            </a:r>
            <a:r>
              <a:rPr lang="en-US" sz="2800" b="1" dirty="0" smtClean="0">
                <a:solidFill>
                  <a:srgbClr val="00B050"/>
                </a:solidFill>
              </a:rPr>
              <a:t> </a:t>
            </a:r>
            <a:r>
              <a:rPr lang="en-US" sz="2800" dirty="0" smtClean="0"/>
              <a:t>streets renovated</a:t>
            </a:r>
          </a:p>
          <a:p>
            <a:pPr marL="342900" indent="-342900">
              <a:buFont typeface="Arial" charset="0"/>
              <a:buChar char="•"/>
            </a:pPr>
            <a:r>
              <a:rPr lang="en-US" sz="2800" b="1" dirty="0" smtClean="0">
                <a:solidFill>
                  <a:srgbClr val="00B050"/>
                </a:solidFill>
              </a:rPr>
              <a:t>200 km </a:t>
            </a:r>
            <a:r>
              <a:rPr lang="en-US" sz="2800" dirty="0" smtClean="0"/>
              <a:t>of bike paths created</a:t>
            </a:r>
            <a:endParaRPr lang="en-US" sz="2800" dirty="0" smtClean="0">
              <a:cs typeface="Arial" pitchFamily="34" charset="0"/>
            </a:endParaRPr>
          </a:p>
          <a:p>
            <a:pPr marL="342900" indent="-342900">
              <a:buFont typeface="Arial" charset="0"/>
              <a:buChar char="•"/>
            </a:pPr>
            <a:r>
              <a:rPr lang="en-US" sz="2800" b="1" dirty="0" smtClean="0">
                <a:solidFill>
                  <a:srgbClr val="00B050"/>
                </a:solidFill>
                <a:cs typeface="Arial" pitchFamily="34" charset="0"/>
              </a:rPr>
              <a:t>92</a:t>
            </a:r>
            <a:r>
              <a:rPr lang="en-US" sz="2800" dirty="0" smtClean="0">
                <a:cs typeface="Arial" pitchFamily="34" charset="0"/>
              </a:rPr>
              <a:t> new parks</a:t>
            </a:r>
            <a:endParaRPr lang="en-US" sz="2800" b="1" dirty="0" smtClean="0">
              <a:solidFill>
                <a:srgbClr val="00B050"/>
              </a:solidFill>
              <a:cs typeface="Arial" pitchFamily="34" charset="0"/>
            </a:endParaRPr>
          </a:p>
        </p:txBody>
      </p:sp>
      <p:pic>
        <p:nvPicPr>
          <p:cNvPr id="18" name="Picture 3" descr="D:\Documents\ПРЕЗЕНТАЦИИ\Весна 2016 - новые\92893.jpg"/>
          <p:cNvPicPr>
            <a:picLocks noChangeAspect="1" noChangeArrowheads="1"/>
          </p:cNvPicPr>
          <p:nvPr/>
        </p:nvPicPr>
        <p:blipFill rotWithShape="1">
          <a:blip r:embed="rId4">
            <a:extLst>
              <a:ext uri="{28A0092B-C50C-407E-A947-70E740481C1C}">
                <a14:useLocalDpi xmlns:a14="http://schemas.microsoft.com/office/drawing/2010/main" val="0"/>
              </a:ext>
            </a:extLst>
          </a:blip>
          <a:srcRect l="301" t="6478" r="21020"/>
          <a:stretch/>
        </p:blipFill>
        <p:spPr bwMode="auto">
          <a:xfrm>
            <a:off x="8460605" y="1329090"/>
            <a:ext cx="3564635" cy="2608092"/>
          </a:xfrm>
          <a:prstGeom prst="rect">
            <a:avLst/>
          </a:prstGeom>
          <a:noFill/>
          <a:extLst>
            <a:ext uri="{909E8E84-426E-40DD-AFC4-6F175D3DCCD1}">
              <a14:hiddenFill xmlns:a14="http://schemas.microsoft.com/office/drawing/2010/main">
                <a:solidFill>
                  <a:srgbClr val="FFFFFF"/>
                </a:solidFill>
              </a14:hiddenFill>
            </a:ext>
          </a:extLst>
        </p:spPr>
      </p:pic>
      <p:sp>
        <p:nvSpPr>
          <p:cNvPr id="19" name="Стрелка вправо 18"/>
          <p:cNvSpPr/>
          <p:nvPr/>
        </p:nvSpPr>
        <p:spPr>
          <a:xfrm>
            <a:off x="1280697" y="1067753"/>
            <a:ext cx="3098136" cy="116394"/>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89335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Номер слайда 5"/>
          <p:cNvSpPr>
            <a:spLocks noGrp="1"/>
          </p:cNvSpPr>
          <p:nvPr>
            <p:ph type="sldNum" sz="quarter" idx="12"/>
          </p:nvPr>
        </p:nvSpPr>
        <p:spPr/>
        <p:txBody>
          <a:bodyPr/>
          <a:lstStyle>
            <a:lvl1pPr>
              <a:defRPr sz="1026">
                <a:solidFill>
                  <a:schemeClr val="bg1"/>
                </a:solidFill>
                <a:latin typeface="Myriad Pro" panose="020B0503030403020204" pitchFamily="34" charset="0"/>
              </a:defRPr>
            </a:lvl1pPr>
          </a:lstStyle>
          <a:p>
            <a:fld id="{49386602-A94C-4B60-8E5D-DCC8039E3E85}" type="slidenum">
              <a:rPr lang="ru-RU" smtClean="0"/>
              <a:pPr/>
              <a:t>8</a:t>
            </a:fld>
            <a:endParaRPr lang="ru-RU" dirty="0"/>
          </a:p>
        </p:txBody>
      </p:sp>
      <p:sp>
        <p:nvSpPr>
          <p:cNvPr id="2" name="Заголовок 1"/>
          <p:cNvSpPr>
            <a:spLocks noGrp="1"/>
          </p:cNvSpPr>
          <p:nvPr>
            <p:ph type="title"/>
          </p:nvPr>
        </p:nvSpPr>
        <p:spPr/>
        <p:txBody>
          <a:bodyPr/>
          <a:lstStyle/>
          <a:p>
            <a:r>
              <a:rPr lang="en-US" smtClean="0"/>
              <a:t>PROJECTS ON THE MOSKVA RIVER</a:t>
            </a:r>
            <a:endParaRPr lang="ru-RU" dirty="0"/>
          </a:p>
        </p:txBody>
      </p:sp>
      <p:sp>
        <p:nvSpPr>
          <p:cNvPr id="8" name="Текст 7"/>
          <p:cNvSpPr>
            <a:spLocks noGrp="1"/>
          </p:cNvSpPr>
          <p:nvPr>
            <p:ph type="body" sz="quarter" idx="13"/>
          </p:nvPr>
        </p:nvSpPr>
        <p:spPr/>
        <p:txBody>
          <a:bodyPr/>
          <a:lstStyle/>
          <a:p>
            <a:r>
              <a:rPr lang="en-US" dirty="0" smtClean="0"/>
              <a:t>ZARYADYE LANDSACPE PARK</a:t>
            </a:r>
            <a:endParaRPr lang="ru-RU" dirty="0"/>
          </a:p>
        </p:txBody>
      </p:sp>
      <p:sp>
        <p:nvSpPr>
          <p:cNvPr id="16" name="Объект 17"/>
          <p:cNvSpPr txBox="1">
            <a:spLocks/>
          </p:cNvSpPr>
          <p:nvPr/>
        </p:nvSpPr>
        <p:spPr>
          <a:xfrm>
            <a:off x="89939" y="4608070"/>
            <a:ext cx="4171032" cy="59409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2pPr>
            <a:lvl3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3pPr>
            <a:lvl4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4pPr>
            <a:lvl5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dirty="0" smtClean="0">
                <a:cs typeface="Arial" pitchFamily="34" charset="0"/>
              </a:rPr>
              <a:t>Total area </a:t>
            </a:r>
            <a:r>
              <a:rPr lang="en-US" sz="3200" dirty="0" smtClean="0">
                <a:solidFill>
                  <a:srgbClr val="31859C"/>
                </a:solidFill>
              </a:rPr>
              <a:t>–</a:t>
            </a:r>
            <a:r>
              <a:rPr lang="en-US" sz="3200" b="1" dirty="0" smtClean="0">
                <a:solidFill>
                  <a:srgbClr val="31859C"/>
                </a:solidFill>
              </a:rPr>
              <a:t> 10,2 ha</a:t>
            </a:r>
            <a:endParaRPr lang="ru-RU" sz="3200" b="1" dirty="0" smtClean="0">
              <a:solidFill>
                <a:srgbClr val="31859C"/>
              </a:solidFill>
            </a:endParaRPr>
          </a:p>
        </p:txBody>
      </p:sp>
      <p:sp>
        <p:nvSpPr>
          <p:cNvPr id="17" name="Объект 18"/>
          <p:cNvSpPr txBox="1">
            <a:spLocks/>
          </p:cNvSpPr>
          <p:nvPr/>
        </p:nvSpPr>
        <p:spPr>
          <a:xfrm>
            <a:off x="6387572" y="5067907"/>
            <a:ext cx="5804428" cy="101441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2pPr>
            <a:lvl3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3pPr>
            <a:lvl4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4pPr>
            <a:lvl5pPr marL="355600" indent="-177800" algn="l" defTabSz="914400" rtl="0" eaLnBrk="1" latinLnBrk="0" hangingPunct="1">
              <a:lnSpc>
                <a:spcPct val="90000"/>
              </a:lnSpc>
              <a:spcBef>
                <a:spcPts val="500"/>
              </a:spcBef>
              <a:buClr>
                <a:srgbClr val="31859C"/>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ru-RU" sz="3600" dirty="0">
              <a:solidFill>
                <a:srgbClr val="31859C"/>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6973" y="1267993"/>
            <a:ext cx="5939122" cy="3338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39" y="1267994"/>
            <a:ext cx="5927118" cy="3338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8557402" y="5278320"/>
            <a:ext cx="3951005" cy="1384995"/>
          </a:xfrm>
          <a:prstGeom prst="rect">
            <a:avLst/>
          </a:prstGeom>
        </p:spPr>
        <p:txBody>
          <a:bodyPr wrap="square">
            <a:spAutoFit/>
          </a:bodyPr>
          <a:lstStyle/>
          <a:p>
            <a:pPr marL="285750" indent="-285750">
              <a:buFont typeface="Arial" panose="020B0604020202020204" pitchFamily="34" charset="0"/>
              <a:buChar char="•"/>
            </a:pPr>
            <a:r>
              <a:rPr lang="en-US" sz="2800" i="1" dirty="0" smtClean="0"/>
              <a:t>Restaurant</a:t>
            </a:r>
          </a:p>
          <a:p>
            <a:pPr marL="285750" indent="-285750">
              <a:buFont typeface="Arial" panose="020B0604020202020204" pitchFamily="34" charset="0"/>
              <a:buChar char="•"/>
            </a:pPr>
            <a:r>
              <a:rPr lang="en-US" sz="2800" i="1" dirty="0" smtClean="0"/>
              <a:t>Cafe</a:t>
            </a:r>
            <a:endParaRPr lang="en-US" sz="2800" i="1" dirty="0"/>
          </a:p>
          <a:p>
            <a:pPr marL="285750" indent="-285750">
              <a:buFont typeface="Arial" panose="020B0604020202020204" pitchFamily="34" charset="0"/>
              <a:buChar char="•"/>
            </a:pPr>
            <a:r>
              <a:rPr lang="en-US" sz="2800" i="1" dirty="0"/>
              <a:t>Underground parking</a:t>
            </a:r>
          </a:p>
        </p:txBody>
      </p:sp>
      <p:sp>
        <p:nvSpPr>
          <p:cNvPr id="6" name="Прямоугольник 5"/>
          <p:cNvSpPr/>
          <p:nvPr/>
        </p:nvSpPr>
        <p:spPr>
          <a:xfrm>
            <a:off x="4723112" y="4608070"/>
            <a:ext cx="7382983" cy="584775"/>
          </a:xfrm>
          <a:prstGeom prst="rect">
            <a:avLst/>
          </a:prstGeom>
        </p:spPr>
        <p:txBody>
          <a:bodyPr wrap="none">
            <a:spAutoFit/>
          </a:bodyPr>
          <a:lstStyle/>
          <a:p>
            <a:r>
              <a:rPr lang="en-US" sz="3200" b="1" dirty="0">
                <a:cs typeface="Arial" pitchFamily="34" charset="0"/>
              </a:rPr>
              <a:t>Annual park  attendance</a:t>
            </a:r>
            <a:r>
              <a:rPr lang="ru-RU" sz="3200" b="1" dirty="0"/>
              <a:t> </a:t>
            </a:r>
            <a:r>
              <a:rPr lang="en-US" sz="3200" b="1" dirty="0">
                <a:solidFill>
                  <a:srgbClr val="31859C"/>
                </a:solidFill>
              </a:rPr>
              <a:t>12 million</a:t>
            </a:r>
            <a:r>
              <a:rPr lang="en-US" sz="3200" dirty="0">
                <a:solidFill>
                  <a:srgbClr val="31859C"/>
                </a:solidFill>
              </a:rPr>
              <a:t> people</a:t>
            </a:r>
            <a:endParaRPr lang="ru-RU" sz="3200" dirty="0">
              <a:solidFill>
                <a:srgbClr val="31859C"/>
              </a:solidFill>
            </a:endParaRPr>
          </a:p>
        </p:txBody>
      </p:sp>
      <p:sp>
        <p:nvSpPr>
          <p:cNvPr id="7" name="Прямоугольник 6"/>
          <p:cNvSpPr/>
          <p:nvPr/>
        </p:nvSpPr>
        <p:spPr>
          <a:xfrm>
            <a:off x="4723112" y="5278321"/>
            <a:ext cx="4080547" cy="1384995"/>
          </a:xfrm>
          <a:prstGeom prst="rect">
            <a:avLst/>
          </a:prstGeom>
        </p:spPr>
        <p:txBody>
          <a:bodyPr wrap="square">
            <a:spAutoFit/>
          </a:bodyPr>
          <a:lstStyle/>
          <a:p>
            <a:pPr marL="285750" indent="-285750">
              <a:buFont typeface="Arial" panose="020B0604020202020204" pitchFamily="34" charset="0"/>
              <a:buChar char="•"/>
            </a:pPr>
            <a:r>
              <a:rPr lang="en-US" sz="2800" i="1" dirty="0"/>
              <a:t>Concert hall</a:t>
            </a:r>
          </a:p>
          <a:p>
            <a:pPr marL="285750" indent="-285750">
              <a:buFont typeface="Arial" panose="020B0604020202020204" pitchFamily="34" charset="0"/>
              <a:buChar char="•"/>
            </a:pPr>
            <a:r>
              <a:rPr lang="en-US" sz="2800" i="1" dirty="0"/>
              <a:t>"The floating </a:t>
            </a:r>
            <a:r>
              <a:rPr lang="en-US" sz="2800" i="1" dirty="0" smtClean="0"/>
              <a:t>bridge“</a:t>
            </a:r>
          </a:p>
          <a:p>
            <a:pPr marL="285750" indent="-285750">
              <a:buFont typeface="Arial" panose="020B0604020202020204" pitchFamily="34" charset="0"/>
              <a:buChar char="•"/>
            </a:pPr>
            <a:r>
              <a:rPr lang="en-US" sz="2800" i="1" dirty="0" smtClean="0"/>
              <a:t>Hotel</a:t>
            </a:r>
            <a:endParaRPr lang="en-US" sz="2800" i="1" dirty="0"/>
          </a:p>
        </p:txBody>
      </p:sp>
      <p:sp>
        <p:nvSpPr>
          <p:cNvPr id="9" name="Прямоугольник 8"/>
          <p:cNvSpPr/>
          <p:nvPr/>
        </p:nvSpPr>
        <p:spPr>
          <a:xfrm>
            <a:off x="89939" y="5278319"/>
            <a:ext cx="4421676" cy="1384995"/>
          </a:xfrm>
          <a:prstGeom prst="rect">
            <a:avLst/>
          </a:prstGeom>
        </p:spPr>
        <p:txBody>
          <a:bodyPr wrap="square">
            <a:spAutoFit/>
          </a:bodyPr>
          <a:lstStyle/>
          <a:p>
            <a:pPr marL="285750" indent="-285750">
              <a:buFont typeface="Arial" panose="020B0604020202020204" pitchFamily="34" charset="0"/>
              <a:buChar char="•"/>
            </a:pPr>
            <a:r>
              <a:rPr lang="en-US" sz="2800" i="1" dirty="0"/>
              <a:t>Churches</a:t>
            </a:r>
          </a:p>
          <a:p>
            <a:pPr marL="285750" indent="-285750">
              <a:buFont typeface="Arial" panose="020B0604020202020204" pitchFamily="34" charset="0"/>
              <a:buChar char="•"/>
            </a:pPr>
            <a:r>
              <a:rPr lang="en-US" sz="2800" i="1" dirty="0"/>
              <a:t>Museums</a:t>
            </a:r>
          </a:p>
          <a:p>
            <a:pPr marL="285750" indent="-285750">
              <a:buFont typeface="Arial" panose="020B0604020202020204" pitchFamily="34" charset="0"/>
              <a:buChar char="•"/>
            </a:pPr>
            <a:r>
              <a:rPr lang="en-US" sz="2800" i="1" dirty="0" smtClean="0"/>
              <a:t>Objects </a:t>
            </a:r>
            <a:r>
              <a:rPr lang="en-US" sz="2800" i="1" dirty="0"/>
              <a:t>of cultural </a:t>
            </a:r>
            <a:r>
              <a:rPr lang="en-US" sz="2800" i="1" dirty="0" smtClean="0"/>
              <a:t>heritage</a:t>
            </a:r>
            <a:endParaRPr lang="en-US" sz="2800" i="1" dirty="0"/>
          </a:p>
        </p:txBody>
      </p:sp>
    </p:spTree>
    <p:extLst>
      <p:ext uri="{BB962C8B-B14F-4D97-AF65-F5344CB8AC3E}">
        <p14:creationId xmlns:p14="http://schemas.microsoft.com/office/powerpoint/2010/main" val="8268106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mtClean="0"/>
              <a:t>PROJECTS ON THE MOSKVA RIVER</a:t>
            </a:r>
            <a:endParaRPr lang="ru-RU" dirty="0"/>
          </a:p>
        </p:txBody>
      </p:sp>
      <p:sp>
        <p:nvSpPr>
          <p:cNvPr id="9" name="Текст 8"/>
          <p:cNvSpPr>
            <a:spLocks noGrp="1"/>
          </p:cNvSpPr>
          <p:nvPr>
            <p:ph type="body" sz="quarter" idx="13"/>
          </p:nvPr>
        </p:nvSpPr>
        <p:spPr/>
        <p:txBody>
          <a:bodyPr/>
          <a:lstStyle/>
          <a:p>
            <a:r>
              <a:rPr lang="ru-RU" dirty="0" smtClean="0"/>
              <a:t>«</a:t>
            </a:r>
            <a:r>
              <a:rPr lang="en-US" dirty="0" smtClean="0"/>
              <a:t>ISLAND OF DREAMS</a:t>
            </a:r>
            <a:r>
              <a:rPr lang="ru-RU" dirty="0" smtClean="0"/>
              <a:t>»</a:t>
            </a:r>
            <a:r>
              <a:rPr lang="en-US" dirty="0" smtClean="0"/>
              <a:t> ENTERTAINMENT PARK</a:t>
            </a:r>
            <a:endParaRPr lang="ru-RU" dirty="0"/>
          </a:p>
        </p:txBody>
      </p:sp>
      <p:pic>
        <p:nvPicPr>
          <p:cNvPr id="2050" name="Picture 2" descr="D:\Documents\ПРЕЗЕНТАЦИИ\Весна 2016 - новые\ff66fe8e4d73a6c2c432669209d24720.jpg"/>
          <p:cNvPicPr>
            <a:picLocks noChangeAspect="1" noChangeArrowheads="1"/>
          </p:cNvPicPr>
          <p:nvPr/>
        </p:nvPicPr>
        <p:blipFill rotWithShape="1">
          <a:blip r:embed="rId3">
            <a:extLst>
              <a:ext uri="{28A0092B-C50C-407E-A947-70E740481C1C}">
                <a14:useLocalDpi xmlns:a14="http://schemas.microsoft.com/office/drawing/2010/main" val="0"/>
              </a:ext>
            </a:extLst>
          </a:blip>
          <a:srcRect t="7080" b="7080"/>
          <a:stretch/>
        </p:blipFill>
        <p:spPr bwMode="auto">
          <a:xfrm>
            <a:off x="371475" y="1276879"/>
            <a:ext cx="5598251" cy="314901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122" name="Picture 2" descr="D:\Documents\ПРЕЗЕНТАЦИИ\Осень 2016\фото для обновлений\park-4-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811" r="3811"/>
          <a:stretch/>
        </p:blipFill>
        <p:spPr bwMode="auto">
          <a:xfrm>
            <a:off x="6207165" y="1276879"/>
            <a:ext cx="5613360" cy="315751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4" name="Объект 27"/>
          <p:cNvSpPr>
            <a:spLocks noGrp="1"/>
          </p:cNvSpPr>
          <p:nvPr>
            <p:ph sz="half" idx="1"/>
          </p:nvPr>
        </p:nvSpPr>
        <p:spPr>
          <a:xfrm>
            <a:off x="262467" y="4767036"/>
            <a:ext cx="5554134" cy="1294862"/>
          </a:xfrm>
        </p:spPr>
        <p:txBody>
          <a:bodyPr>
            <a:noAutofit/>
          </a:bodyPr>
          <a:lstStyle/>
          <a:p>
            <a:r>
              <a:rPr lang="en-US" sz="2800" b="1" dirty="0">
                <a:cs typeface="Arial" pitchFamily="34" charset="0"/>
              </a:rPr>
              <a:t>Total </a:t>
            </a:r>
            <a:r>
              <a:rPr lang="en-US" sz="2800" b="1" dirty="0" smtClean="0">
                <a:cs typeface="Arial" pitchFamily="34" charset="0"/>
              </a:rPr>
              <a:t>area</a:t>
            </a:r>
            <a:r>
              <a:rPr lang="ru-RU" sz="2800" b="1" dirty="0" smtClean="0">
                <a:cs typeface="Arial" pitchFamily="34" charset="0"/>
              </a:rPr>
              <a:t> </a:t>
            </a:r>
            <a:r>
              <a:rPr lang="ru-RU" sz="2800" b="1" dirty="0" smtClean="0">
                <a:solidFill>
                  <a:srgbClr val="31859C"/>
                </a:solidFill>
                <a:cs typeface="Arial" panose="020B0604020202020204" pitchFamily="34" charset="0"/>
              </a:rPr>
              <a:t>280 </a:t>
            </a:r>
            <a:r>
              <a:rPr lang="ru-RU" sz="2800" b="1" dirty="0">
                <a:solidFill>
                  <a:srgbClr val="31859C"/>
                </a:solidFill>
                <a:cs typeface="Arial" panose="020B0604020202020204" pitchFamily="34" charset="0"/>
              </a:rPr>
              <a:t>000 </a:t>
            </a:r>
            <a:r>
              <a:rPr lang="en-US" sz="2800" b="1" dirty="0" smtClean="0">
                <a:solidFill>
                  <a:srgbClr val="31859C"/>
                </a:solidFill>
                <a:cs typeface="Arial" panose="020B0604020202020204" pitchFamily="34" charset="0"/>
              </a:rPr>
              <a:t>m²</a:t>
            </a:r>
            <a:endParaRPr lang="ru-RU" sz="2800" b="1" baseline="30000" dirty="0">
              <a:solidFill>
                <a:srgbClr val="31859C"/>
              </a:solidFill>
              <a:cs typeface="Arial" panose="020B0604020202020204" pitchFamily="34" charset="0"/>
            </a:endParaRPr>
          </a:p>
          <a:p>
            <a:r>
              <a:rPr lang="ru-RU" sz="2800" b="1" dirty="0" smtClean="0">
                <a:solidFill>
                  <a:srgbClr val="31859C"/>
                </a:solidFill>
                <a:cs typeface="Arial" pitchFamily="34" charset="0"/>
              </a:rPr>
              <a:t>10</a:t>
            </a:r>
            <a:r>
              <a:rPr lang="en-US" sz="2800" b="1" dirty="0" smtClean="0">
                <a:solidFill>
                  <a:srgbClr val="31859C"/>
                </a:solidFill>
                <a:cs typeface="Arial" pitchFamily="34" charset="0"/>
              </a:rPr>
              <a:t> </a:t>
            </a:r>
            <a:r>
              <a:rPr lang="en-US" sz="2800" b="1" dirty="0">
                <a:solidFill>
                  <a:srgbClr val="31859C"/>
                </a:solidFill>
                <a:cs typeface="Arial" pitchFamily="34" charset="0"/>
              </a:rPr>
              <a:t>million </a:t>
            </a:r>
            <a:r>
              <a:rPr lang="en-US" sz="2800" b="1" dirty="0" smtClean="0">
                <a:solidFill>
                  <a:srgbClr val="31859C"/>
                </a:solidFill>
                <a:cs typeface="Arial" pitchFamily="34" charset="0"/>
              </a:rPr>
              <a:t>people</a:t>
            </a:r>
            <a:r>
              <a:rPr lang="ru-RU" sz="2800" b="1" dirty="0" smtClean="0">
                <a:solidFill>
                  <a:srgbClr val="31859C"/>
                </a:solidFill>
                <a:cs typeface="Arial" pitchFamily="34" charset="0"/>
              </a:rPr>
              <a:t> </a:t>
            </a:r>
            <a:r>
              <a:rPr lang="en-US" sz="2800" b="1" dirty="0" smtClean="0">
                <a:cs typeface="Arial" pitchFamily="34" charset="0"/>
              </a:rPr>
              <a:t>will </a:t>
            </a:r>
            <a:r>
              <a:rPr lang="en-US" sz="2800" b="1" dirty="0">
                <a:cs typeface="Arial" pitchFamily="34" charset="0"/>
              </a:rPr>
              <a:t>be able to visit the park</a:t>
            </a:r>
            <a:r>
              <a:rPr lang="ru-RU" sz="2800" b="1" dirty="0">
                <a:cs typeface="Arial" pitchFamily="34" charset="0"/>
              </a:rPr>
              <a:t> </a:t>
            </a:r>
            <a:r>
              <a:rPr lang="en-US" sz="2800" b="1" dirty="0">
                <a:cs typeface="Arial" pitchFamily="34" charset="0"/>
              </a:rPr>
              <a:t>and the concert hall </a:t>
            </a:r>
            <a:r>
              <a:rPr lang="en-US" sz="2800" b="1" dirty="0" smtClean="0">
                <a:cs typeface="Arial" pitchFamily="34" charset="0"/>
              </a:rPr>
              <a:t>annually</a:t>
            </a:r>
            <a:endParaRPr lang="ru-RU" sz="2800" b="1" dirty="0"/>
          </a:p>
        </p:txBody>
      </p:sp>
      <p:sp>
        <p:nvSpPr>
          <p:cNvPr id="15" name="Объект 28"/>
          <p:cNvSpPr>
            <a:spLocks noGrp="1"/>
          </p:cNvSpPr>
          <p:nvPr>
            <p:ph sz="half" idx="2"/>
          </p:nvPr>
        </p:nvSpPr>
        <p:spPr>
          <a:xfrm>
            <a:off x="6207165" y="4767036"/>
            <a:ext cx="5804428" cy="1294862"/>
          </a:xfrm>
        </p:spPr>
        <p:txBody>
          <a:bodyPr numCol="2">
            <a:noAutofit/>
          </a:bodyPr>
          <a:lstStyle/>
          <a:p>
            <a:pPr marL="180975" indent="-180975">
              <a:buClr>
                <a:srgbClr val="31859C"/>
              </a:buClr>
              <a:buFont typeface="Arial" panose="020B0604020202020204" pitchFamily="34" charset="0"/>
              <a:buChar char="•"/>
            </a:pPr>
            <a:r>
              <a:rPr lang="en-US" sz="2800" dirty="0" smtClean="0">
                <a:cs typeface="Arial" pitchFamily="34" charset="0"/>
              </a:rPr>
              <a:t>Indoor </a:t>
            </a:r>
            <a:r>
              <a:rPr lang="en-US" sz="2800" dirty="0">
                <a:cs typeface="Arial" pitchFamily="34" charset="0"/>
              </a:rPr>
              <a:t>amusement park</a:t>
            </a:r>
          </a:p>
          <a:p>
            <a:pPr marL="180975" indent="-180975">
              <a:buClr>
                <a:srgbClr val="31859C"/>
              </a:buClr>
              <a:buFont typeface="Arial" panose="020B0604020202020204" pitchFamily="34" charset="0"/>
              <a:buChar char="•"/>
            </a:pPr>
            <a:r>
              <a:rPr lang="en-US" sz="2800" dirty="0">
                <a:cs typeface="Arial" pitchFamily="34" charset="0"/>
              </a:rPr>
              <a:t>C</a:t>
            </a:r>
            <a:r>
              <a:rPr lang="en-US" sz="2800" dirty="0" smtClean="0">
                <a:cs typeface="Arial" pitchFamily="34" charset="0"/>
              </a:rPr>
              <a:t>inema</a:t>
            </a:r>
            <a:endParaRPr lang="en-US" sz="2800" dirty="0">
              <a:cs typeface="Arial" pitchFamily="34" charset="0"/>
            </a:endParaRPr>
          </a:p>
          <a:p>
            <a:pPr marL="180975" indent="-180975">
              <a:buClr>
                <a:srgbClr val="31859C"/>
              </a:buClr>
              <a:buFont typeface="Arial" panose="020B0604020202020204" pitchFamily="34" charset="0"/>
              <a:buChar char="•"/>
            </a:pPr>
            <a:r>
              <a:rPr lang="en-US" sz="2800" dirty="0">
                <a:cs typeface="Arial" pitchFamily="34" charset="0"/>
              </a:rPr>
              <a:t>I</a:t>
            </a:r>
            <a:r>
              <a:rPr lang="en-US" sz="2800" dirty="0" smtClean="0">
                <a:cs typeface="Arial" pitchFamily="34" charset="0"/>
              </a:rPr>
              <a:t>ce </a:t>
            </a:r>
            <a:r>
              <a:rPr lang="en-US" sz="2800" dirty="0">
                <a:cs typeface="Arial" pitchFamily="34" charset="0"/>
              </a:rPr>
              <a:t>rink</a:t>
            </a:r>
          </a:p>
          <a:p>
            <a:pPr marL="180975" indent="-180975">
              <a:buClr>
                <a:srgbClr val="31859C"/>
              </a:buClr>
              <a:buFont typeface="Arial" panose="020B0604020202020204" pitchFamily="34" charset="0"/>
              <a:buChar char="•"/>
            </a:pPr>
            <a:r>
              <a:rPr lang="en-US" sz="2800" dirty="0">
                <a:cs typeface="Arial" pitchFamily="34" charset="0"/>
              </a:rPr>
              <a:t>T</a:t>
            </a:r>
            <a:r>
              <a:rPr lang="en-US" sz="2800" dirty="0" smtClean="0">
                <a:cs typeface="Arial" pitchFamily="34" charset="0"/>
              </a:rPr>
              <a:t>he </a:t>
            </a:r>
            <a:r>
              <a:rPr lang="en-US" sz="2800" dirty="0">
                <a:cs typeface="Arial" pitchFamily="34" charset="0"/>
              </a:rPr>
              <a:t>concert hall </a:t>
            </a:r>
          </a:p>
          <a:p>
            <a:pPr marL="180975" indent="-180975">
              <a:buClr>
                <a:srgbClr val="31859C"/>
              </a:buClr>
              <a:buFont typeface="Arial" panose="020B0604020202020204" pitchFamily="34" charset="0"/>
              <a:buChar char="•"/>
            </a:pPr>
            <a:r>
              <a:rPr lang="en-US" sz="2800" dirty="0">
                <a:cs typeface="Arial" pitchFamily="34" charset="0"/>
              </a:rPr>
              <a:t>H</a:t>
            </a:r>
            <a:r>
              <a:rPr lang="en-US" sz="2800" dirty="0" smtClean="0">
                <a:cs typeface="Arial" pitchFamily="34" charset="0"/>
              </a:rPr>
              <a:t>otel </a:t>
            </a:r>
            <a:r>
              <a:rPr lang="en-US" sz="2800" dirty="0">
                <a:cs typeface="Arial" pitchFamily="34" charset="0"/>
              </a:rPr>
              <a:t>complex</a:t>
            </a:r>
          </a:p>
          <a:p>
            <a:pPr marL="180975" indent="-180975">
              <a:buClr>
                <a:srgbClr val="31859C"/>
              </a:buClr>
              <a:buFont typeface="Arial" panose="020B0604020202020204" pitchFamily="34" charset="0"/>
              <a:buChar char="•"/>
            </a:pPr>
            <a:r>
              <a:rPr lang="en-US" sz="2800" dirty="0">
                <a:cs typeface="Arial" pitchFamily="34" charset="0"/>
              </a:rPr>
              <a:t>C</a:t>
            </a:r>
            <a:r>
              <a:rPr lang="en-US" sz="2800" dirty="0" smtClean="0">
                <a:cs typeface="Arial" pitchFamily="34" charset="0"/>
              </a:rPr>
              <a:t>hildren's </a:t>
            </a:r>
            <a:r>
              <a:rPr lang="en-US" sz="2800" dirty="0">
                <a:cs typeface="Arial" pitchFamily="34" charset="0"/>
              </a:rPr>
              <a:t>yacht </a:t>
            </a:r>
            <a:r>
              <a:rPr lang="en-US" sz="2800" dirty="0" smtClean="0">
                <a:cs typeface="Arial" pitchFamily="34" charset="0"/>
              </a:rPr>
              <a:t>school</a:t>
            </a:r>
            <a:endParaRPr lang="ru-RU" sz="2800" dirty="0">
              <a:cs typeface="Arial" pitchFamily="34" charset="0"/>
            </a:endParaRPr>
          </a:p>
        </p:txBody>
      </p:sp>
    </p:spTree>
    <p:extLst>
      <p:ext uri="{BB962C8B-B14F-4D97-AF65-F5344CB8AC3E}">
        <p14:creationId xmlns:p14="http://schemas.microsoft.com/office/powerpoint/2010/main" val="112951092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16797</TotalTime>
  <Words>4260</Words>
  <Application>Microsoft Office PowerPoint</Application>
  <PresentationFormat>Произвольный</PresentationFormat>
  <Paragraphs>524</Paragraphs>
  <Slides>33</Slides>
  <Notes>22</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Тема Office</vt:lpstr>
      <vt:lpstr>Презентация PowerPoint</vt:lpstr>
      <vt:lpstr>THE MAIN VECTORS IN THE CITY  DEVELOPMENT OF MOSCOW</vt:lpstr>
      <vt:lpstr>MOSCOW/RUSSIA IN WORLD’S RANKING</vt:lpstr>
      <vt:lpstr>INTELLIGENT COMMUNITIY AWARDS, NEW YORK</vt:lpstr>
      <vt:lpstr>Improvement of transport system</vt:lpstr>
      <vt:lpstr>Improvement of urban environment </vt:lpstr>
      <vt:lpstr>Improvement of city parks and streets </vt:lpstr>
      <vt:lpstr>PROJECTS ON THE MOSKVA RIVER</vt:lpstr>
      <vt:lpstr>PROJECTS ON THE MOSKVA RIVER</vt:lpstr>
      <vt:lpstr>PROJECTS ON THE MOSKVA RIVER</vt:lpstr>
      <vt:lpstr>NEW MOSCOW DEVELOPMENT</vt:lpstr>
      <vt:lpstr>THE COMPLEX DEVELOPMENT OF THE  TRANSPORT INFRASTRUCTURE</vt:lpstr>
      <vt:lpstr>METRO SYSTEM DEVELOPMENT</vt:lpstr>
      <vt:lpstr>THE COMPLEX DEVELOPMENT OF THE  TRANSPORT INFRASTRUCTURE</vt:lpstr>
      <vt:lpstr>PUBLIC TRANSPORT</vt:lpstr>
      <vt:lpstr>TAXI DEVELOPMENT</vt:lpstr>
      <vt:lpstr>MOSCOW CARSHARING SERVICE</vt:lpstr>
      <vt:lpstr>THE COMPLEX DEVELOPMENT OF THE  TRANSPORT INFRASTRUCTURE</vt:lpstr>
      <vt:lpstr>COMFORTABLE AND SUSTAINABLE ENVIRONMENT</vt:lpstr>
      <vt:lpstr>WORLD CUP 2018</vt:lpstr>
      <vt:lpstr>PUBLIC-PRIVATE PARTNERSHIP</vt:lpstr>
      <vt:lpstr>RENOVATION OF INDUSTRIAL ZONES</vt:lpstr>
      <vt:lpstr>THE COMPLEX DEVELOPMENT OF THE INNOVATIVE INFRASTRUCTURE</vt:lpstr>
      <vt:lpstr>RENOVATION OF INDUSTRIAL ZONES</vt:lpstr>
      <vt:lpstr>MOSCOW INTERNATIONAL MEDICAL CLUSTER </vt:lpstr>
      <vt:lpstr>THE DEVELOPMENT OF THE SOCIAL SPHERE</vt:lpstr>
      <vt:lpstr>HOUSING RENOVATION</vt:lpstr>
      <vt:lpstr>SMART AND SAFE CITY</vt:lpstr>
      <vt:lpstr>MULTI FUNCTIONAL CENTERS FOR GOVERNMENT SERVICES</vt:lpstr>
      <vt:lpstr>ELECTRONIC SERVICES </vt:lpstr>
      <vt:lpstr>THE COMPLEX DEVELOPMENT OF THE INFRASTRUCTURE</vt:lpstr>
      <vt:lpstr>MODERN MEGAPOLIS</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Григоренко Мария Викторовна</dc:creator>
  <cp:lastModifiedBy>Карина Баратова</cp:lastModifiedBy>
  <cp:revision>381</cp:revision>
  <cp:lastPrinted>2017-09-13T10:48:42Z</cp:lastPrinted>
  <dcterms:created xsi:type="dcterms:W3CDTF">2017-02-16T09:54:31Z</dcterms:created>
  <dcterms:modified xsi:type="dcterms:W3CDTF">2017-09-13T17:21:02Z</dcterms:modified>
</cp:coreProperties>
</file>